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59" r:id="rId5"/>
    <p:sldId id="265" r:id="rId6"/>
    <p:sldId id="269" r:id="rId7"/>
    <p:sldId id="270" r:id="rId8"/>
    <p:sldId id="266" r:id="rId9"/>
    <p:sldId id="271" r:id="rId10"/>
    <p:sldId id="272" r:id="rId11"/>
    <p:sldId id="268" r:id="rId12"/>
    <p:sldId id="260" r:id="rId13"/>
    <p:sldId id="267" r:id="rId1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D00"/>
    <a:srgbClr val="FFFC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0"/>
    <p:restoredTop sz="94628"/>
  </p:normalViewPr>
  <p:slideViewPr>
    <p:cSldViewPr>
      <p:cViewPr varScale="1">
        <p:scale>
          <a:sx n="84" d="100"/>
          <a:sy n="84" d="100"/>
        </p:scale>
        <p:origin x="-155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20.05.2024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20.05.2024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20.05.2024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20.05.2024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20.05.2024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20.05.2024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20.05.2024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20.05.2024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20.05.2024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20.05.2024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20.05.2024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20.05.2024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38B012AA-B5F6-629B-6DD3-CA1E619AF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51" y="116632"/>
            <a:ext cx="4781974" cy="666782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390713" y="-243408"/>
            <a:ext cx="6624736" cy="5021707"/>
          </a:xfrm>
        </p:spPr>
        <p:txBody>
          <a:bodyPr>
            <a:noAutofit/>
          </a:bodyPr>
          <a:lstStyle/>
          <a:p>
            <a:r>
              <a:rPr lang="pl-PL" sz="4800" b="1" dirty="0">
                <a:latin typeface="+mn-lt"/>
                <a:cs typeface="Times New Roman" pitchFamily="18" charset="0"/>
              </a:rPr>
              <a:t>Asystowanie w organizacji wydarzeń sportowych dla osób z </a:t>
            </a:r>
            <a:r>
              <a:rPr lang="pl-PL" sz="4800" b="1" dirty="0" err="1">
                <a:latin typeface="+mn-lt"/>
                <a:cs typeface="Times New Roman" pitchFamily="18" charset="0"/>
              </a:rPr>
              <a:t>niepełnosprawnościami</a:t>
            </a:r>
            <a:endParaRPr lang="pl-PL" sz="4800" b="1" dirty="0">
              <a:latin typeface="+mn-lt"/>
              <a:cs typeface="Times New Roman" pitchFamily="18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F874E6D8-A9A2-7C74-9523-1575E8B721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2865" y="4941168"/>
            <a:ext cx="1616582" cy="129461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418CE59E-81C0-4B30-8393-AC8D4AF3C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56" y="3955740"/>
            <a:ext cx="8964488" cy="2548880"/>
          </a:xfrm>
        </p:spPr>
        <p:txBody>
          <a:bodyPr/>
          <a:lstStyle/>
          <a:p>
            <a:r>
              <a:rPr lang="pl-PL" dirty="0">
                <a:cs typeface="Times New Roman" pitchFamily="18" charset="0"/>
              </a:rPr>
              <a:t>Osoba posiadająca kwalifikację jest gotowa do podjęcia wolontariatu bądź </a:t>
            </a:r>
            <a:r>
              <a:rPr lang="pl-PL" b="1" dirty="0">
                <a:cs typeface="Times New Roman" pitchFamily="18" charset="0"/>
              </a:rPr>
              <a:t>zatrudnienia</a:t>
            </a:r>
            <a:r>
              <a:rPr lang="pl-PL" dirty="0">
                <a:cs typeface="Times New Roman" pitchFamily="18" charset="0"/>
              </a:rPr>
              <a:t> m.in. w klubach lub ośrodkach sportowych przy organizacji wydarzeń sportowych dla osób z niepełnosprawnościami.</a:t>
            </a:r>
          </a:p>
          <a:p>
            <a:endParaRPr lang="pl-PL" dirty="0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xmlns="" id="{9F60DFB9-43CE-AD98-31F6-3B4DFC35F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9908" y="542179"/>
            <a:ext cx="3024336" cy="1143000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chemeClr val="tx2"/>
                </a:solidFill>
              </a:rPr>
              <a:t>Efekty uczenia się</a:t>
            </a:r>
          </a:p>
        </p:txBody>
      </p:sp>
      <p:sp>
        <p:nvSpPr>
          <p:cNvPr id="7" name="Połowa ramki 6">
            <a:extLst>
              <a:ext uri="{FF2B5EF4-FFF2-40B4-BE49-F238E27FC236}">
                <a16:creationId xmlns:a16="http://schemas.microsoft.com/office/drawing/2014/main" xmlns="" id="{A848C9B3-C86B-D32F-0445-18ABF5B11ACB}"/>
              </a:ext>
            </a:extLst>
          </p:cNvPr>
          <p:cNvSpPr/>
          <p:nvPr/>
        </p:nvSpPr>
        <p:spPr>
          <a:xfrm rot="10800000">
            <a:off x="6506825" y="6169450"/>
            <a:ext cx="2376264" cy="375834"/>
          </a:xfrm>
          <a:prstGeom prst="halfFra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6C9B5DEA-11F1-7508-0F2A-BDF6BE9966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88640"/>
            <a:ext cx="5361646" cy="357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4958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63888" y="601938"/>
            <a:ext cx="4330824" cy="1143000"/>
          </a:xfrm>
        </p:spPr>
        <p:txBody>
          <a:bodyPr/>
          <a:lstStyle/>
          <a:p>
            <a:r>
              <a:rPr lang="pl-PL" b="1" dirty="0">
                <a:solidFill>
                  <a:srgbClr val="FFCD00"/>
                </a:solidFill>
                <a:latin typeface="Times New Roman" pitchFamily="18" charset="0"/>
                <a:cs typeface="Times New Roman" pitchFamily="18" charset="0"/>
              </a:rPr>
              <a:t>CERTYFIKAT</a:t>
            </a:r>
            <a:endParaRPr lang="pl-PL" dirty="0">
              <a:solidFill>
                <a:srgbClr val="FFCD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7504" y="2457361"/>
            <a:ext cx="8643998" cy="1501337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pl-PL" dirty="0">
                <a:cs typeface="Times New Roman" pitchFamily="18" charset="0"/>
              </a:rPr>
              <a:t>Jest ważnym bezterminowo dokumentem potwierdzającym nadanie  klasyfikacji rynkowej</a:t>
            </a:r>
          </a:p>
          <a:p>
            <a:pPr algn="ctr">
              <a:buNone/>
            </a:pPr>
            <a:r>
              <a:rPr lang="pl-PL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BFC9580C-C57D-32E9-8E16-085E95394E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9527" y="3573016"/>
            <a:ext cx="4139952" cy="276159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6F45F2BB-E847-169B-6B3E-D10999A337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498" y="152869"/>
            <a:ext cx="3212995" cy="230449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tx2"/>
                </a:solidFill>
              </a:rPr>
              <a:t>Kwalifikacja PKR 2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/>
              <a:t>Kwalifikacja na poziomie PRK 2 odnosi się do </a:t>
            </a:r>
            <a:r>
              <a:rPr lang="pl-PL" u="sng" dirty="0"/>
              <a:t>podstawowej głębi zrozumienia</a:t>
            </a:r>
            <a:r>
              <a:rPr lang="pl-PL" dirty="0"/>
              <a:t> zagadnień:</a:t>
            </a:r>
          </a:p>
          <a:p>
            <a:r>
              <a:rPr lang="pl-PL" dirty="0"/>
              <a:t>- zna i rozumie najbardziej podstawowe pojęcia</a:t>
            </a:r>
          </a:p>
          <a:p>
            <a:r>
              <a:rPr lang="pl-PL" dirty="0"/>
              <a:t>- posługuje się </a:t>
            </a:r>
            <a:r>
              <a:rPr lang="pl-PL" u="sng" dirty="0"/>
              <a:t>podstawowymi</a:t>
            </a:r>
            <a:r>
              <a:rPr lang="pl-PL" dirty="0"/>
              <a:t> narzędziami</a:t>
            </a:r>
          </a:p>
          <a:p>
            <a:r>
              <a:rPr lang="pl-PL" dirty="0"/>
              <a:t>- ocenia </a:t>
            </a:r>
            <a:r>
              <a:rPr lang="pl-PL" u="sng" dirty="0"/>
              <a:t>proste</a:t>
            </a:r>
            <a:r>
              <a:rPr lang="pl-PL" dirty="0"/>
              <a:t> sytuacje</a:t>
            </a:r>
          </a:p>
          <a:p>
            <a:r>
              <a:rPr lang="pl-PL" dirty="0" smtClean="0"/>
              <a:t>-</a:t>
            </a:r>
            <a:r>
              <a:rPr lang="pl-PL" smtClean="0"/>
              <a:t>planować </a:t>
            </a:r>
            <a:r>
              <a:rPr lang="pl-PL" u="sng" smtClean="0"/>
              <a:t>proste </a:t>
            </a:r>
            <a:r>
              <a:rPr lang="pl-PL" dirty="0"/>
              <a:t>zadania zawodowe</a:t>
            </a:r>
          </a:p>
          <a:p>
            <a:r>
              <a:rPr lang="pl-PL" dirty="0"/>
              <a:t>- używa t</a:t>
            </a:r>
            <a:r>
              <a:rPr lang="pl-PL" u="sng" dirty="0"/>
              <a:t>ypowego</a:t>
            </a:r>
            <a:r>
              <a:rPr lang="pl-PL" dirty="0"/>
              <a:t> wyposażenia</a:t>
            </a:r>
          </a:p>
          <a:p>
            <a:r>
              <a:rPr lang="pl-PL" dirty="0"/>
              <a:t>- uwzględnia </a:t>
            </a:r>
            <a:r>
              <a:rPr lang="pl-PL" u="sng" dirty="0"/>
              <a:t>łatwe</a:t>
            </a:r>
            <a:r>
              <a:rPr lang="pl-PL" dirty="0"/>
              <a:t> do przewidzenia skutki wykonywania własnej pracy.</a:t>
            </a:r>
          </a:p>
          <a:p>
            <a:endParaRPr lang="pl-PL" dirty="0"/>
          </a:p>
        </p:txBody>
      </p:sp>
      <p:sp>
        <p:nvSpPr>
          <p:cNvPr id="4" name="Połowa ramki 3">
            <a:extLst>
              <a:ext uri="{FF2B5EF4-FFF2-40B4-BE49-F238E27FC236}">
                <a16:creationId xmlns:a16="http://schemas.microsoft.com/office/drawing/2014/main" xmlns="" id="{F808EF67-F7D9-F48B-856A-9AEA00B4CEEA}"/>
              </a:ext>
            </a:extLst>
          </p:cNvPr>
          <p:cNvSpPr/>
          <p:nvPr/>
        </p:nvSpPr>
        <p:spPr>
          <a:xfrm>
            <a:off x="107504" y="116633"/>
            <a:ext cx="2376264" cy="375834"/>
          </a:xfrm>
          <a:prstGeom prst="halfFra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" name="Połowa ramki 4">
            <a:extLst>
              <a:ext uri="{FF2B5EF4-FFF2-40B4-BE49-F238E27FC236}">
                <a16:creationId xmlns:a16="http://schemas.microsoft.com/office/drawing/2014/main" xmlns="" id="{6D730966-8550-81C7-9620-E870EB76EDE5}"/>
              </a:ext>
            </a:extLst>
          </p:cNvPr>
          <p:cNvSpPr/>
          <p:nvPr/>
        </p:nvSpPr>
        <p:spPr>
          <a:xfrm rot="10800000">
            <a:off x="6506825" y="6169450"/>
            <a:ext cx="2376264" cy="375834"/>
          </a:xfrm>
          <a:prstGeom prst="halfFra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85720" y="357166"/>
            <a:ext cx="8715404" cy="650083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>
                <a:cs typeface="Times New Roman" pitchFamily="18" charset="0"/>
              </a:rPr>
              <a:t>Szczegółowe informacje </a:t>
            </a:r>
            <a:r>
              <a:rPr lang="pl-PL" dirty="0" smtClean="0">
                <a:cs typeface="Times New Roman" pitchFamily="18" charset="0"/>
              </a:rPr>
              <a:t>znajdują się</a:t>
            </a:r>
          </a:p>
          <a:p>
            <a:pPr>
              <a:buNone/>
            </a:pPr>
            <a:r>
              <a:rPr lang="pl-PL" dirty="0" smtClean="0">
                <a:cs typeface="Times New Roman" pitchFamily="18" charset="0"/>
              </a:rPr>
              <a:t> </a:t>
            </a:r>
            <a:r>
              <a:rPr lang="pl-PL" dirty="0">
                <a:cs typeface="Times New Roman" pitchFamily="18" charset="0"/>
              </a:rPr>
              <a:t>w </a:t>
            </a:r>
            <a:r>
              <a:rPr lang="pl-PL" dirty="0" smtClean="0">
                <a:cs typeface="Times New Roman" pitchFamily="18" charset="0"/>
              </a:rPr>
              <a:t>Monitorze Polskim:</a:t>
            </a:r>
          </a:p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endParaRPr lang="pl-PL" dirty="0">
              <a:cs typeface="Times New Roman" pitchFamily="18" charset="0"/>
            </a:endParaRPr>
          </a:p>
          <a:p>
            <a:pPr algn="ctr">
              <a:buNone/>
            </a:pPr>
            <a:endParaRPr lang="pl-PL" sz="1600" i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pl-PL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                                             </a:t>
            </a:r>
            <a:r>
              <a:rPr lang="pl-PL" dirty="0">
                <a:cs typeface="Times New Roman" pitchFamily="18" charset="0"/>
              </a:rPr>
              <a:t>Osoby zainteresowane </a:t>
            </a:r>
            <a:endParaRPr lang="pl-PL" dirty="0" smtClean="0">
              <a:cs typeface="Times New Roman" pitchFamily="18" charset="0"/>
            </a:endParaRPr>
          </a:p>
          <a:p>
            <a:pPr>
              <a:buNone/>
            </a:pPr>
            <a:r>
              <a:rPr lang="pl-PL" dirty="0" smtClean="0">
                <a:cs typeface="Times New Roman" pitchFamily="18" charset="0"/>
              </a:rPr>
              <a:t>                                                proszone</a:t>
            </a:r>
            <a:r>
              <a:rPr lang="pl-PL" dirty="0">
                <a:cs typeface="Times New Roman" pitchFamily="18" charset="0"/>
              </a:rPr>
              <a:t> </a:t>
            </a:r>
            <a:r>
              <a:rPr lang="pl-PL" dirty="0" smtClean="0">
                <a:cs typeface="Times New Roman" pitchFamily="18" charset="0"/>
              </a:rPr>
              <a:t>są </a:t>
            </a:r>
            <a:r>
              <a:rPr lang="pl-PL" dirty="0">
                <a:cs typeface="Times New Roman" pitchFamily="18" charset="0"/>
              </a:rPr>
              <a:t>o kontakt </a:t>
            </a:r>
            <a:r>
              <a:rPr lang="pl-PL" dirty="0" smtClean="0">
                <a:cs typeface="Times New Roman" pitchFamily="18" charset="0"/>
              </a:rPr>
              <a:t>z</a:t>
            </a:r>
            <a:endParaRPr lang="pl-PL" dirty="0">
              <a:cs typeface="Times New Roman" pitchFamily="18" charset="0"/>
            </a:endParaRPr>
          </a:p>
          <a:p>
            <a:pPr algn="r">
              <a:buNone/>
            </a:pPr>
            <a:endParaRPr lang="pl-PL" sz="2600" dirty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pl-PL" sz="2600" dirty="0"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lang="pl-PL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dr </a:t>
            </a:r>
            <a:r>
              <a:rPr lang="pl-PL" sz="2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Bartłomiejem Szreniawa                                                </a:t>
            </a:r>
            <a:r>
              <a:rPr lang="pl-PL" sz="2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b.szreniawa@awf.katowice.pl</a:t>
            </a:r>
            <a:r>
              <a:rPr lang="pl-PL" sz="2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pl-PL" sz="2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374E9FFF-F6C9-DE14-14CF-21F4BA8F38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3000372"/>
            <a:ext cx="3760363" cy="3011427"/>
          </a:xfrm>
          <a:prstGeom prst="rect">
            <a:avLst/>
          </a:prstGeom>
        </p:spPr>
      </p:pic>
      <p:sp>
        <p:nvSpPr>
          <p:cNvPr id="6" name="Połowa ramki 5">
            <a:extLst>
              <a:ext uri="{FF2B5EF4-FFF2-40B4-BE49-F238E27FC236}">
                <a16:creationId xmlns:a16="http://schemas.microsoft.com/office/drawing/2014/main" xmlns="" id="{71A0E473-2006-5971-AD04-E5827825225A}"/>
              </a:ext>
            </a:extLst>
          </p:cNvPr>
          <p:cNvSpPr/>
          <p:nvPr/>
        </p:nvSpPr>
        <p:spPr>
          <a:xfrm>
            <a:off x="107504" y="116633"/>
            <a:ext cx="2376264" cy="375834"/>
          </a:xfrm>
          <a:prstGeom prst="halfFra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7" name="Połowa ramki 6">
            <a:extLst>
              <a:ext uri="{FF2B5EF4-FFF2-40B4-BE49-F238E27FC236}">
                <a16:creationId xmlns:a16="http://schemas.microsoft.com/office/drawing/2014/main" xmlns="" id="{ED1129C3-B8B2-B74E-AA7B-E33044A6490F}"/>
              </a:ext>
            </a:extLst>
          </p:cNvPr>
          <p:cNvSpPr/>
          <p:nvPr/>
        </p:nvSpPr>
        <p:spPr>
          <a:xfrm rot="10800000">
            <a:off x="6506825" y="6169450"/>
            <a:ext cx="2376264" cy="375834"/>
          </a:xfrm>
          <a:prstGeom prst="halfFra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8" name="Obraz 7" descr="QR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43570" y="928670"/>
            <a:ext cx="2786058" cy="264318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492466"/>
            <a:ext cx="2962672" cy="868346"/>
          </a:xfrm>
          <a:prstGeom prst="halfFrame">
            <a:avLst/>
          </a:prstGeom>
        </p:spPr>
        <p:txBody>
          <a:bodyPr>
            <a:normAutofit/>
          </a:bodyPr>
          <a:lstStyle/>
          <a:p>
            <a:r>
              <a:rPr lang="pl-PL" b="1" dirty="0">
                <a:solidFill>
                  <a:schemeClr val="tx2"/>
                </a:solidFill>
              </a:rPr>
              <a:t>Kwalifikacje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60911" y="2492896"/>
            <a:ext cx="8622178" cy="360040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pl-PL" sz="3600" dirty="0">
                <a:cs typeface="Times New Roman" pitchFamily="18" charset="0"/>
              </a:rPr>
              <a:t>Osoba posiadająca </a:t>
            </a:r>
          </a:p>
          <a:p>
            <a:pPr>
              <a:buNone/>
            </a:pPr>
            <a:r>
              <a:rPr lang="pl-PL" sz="3600" dirty="0">
                <a:cs typeface="Times New Roman" pitchFamily="18" charset="0"/>
              </a:rPr>
              <a:t>kwalifikację: </a:t>
            </a:r>
          </a:p>
          <a:p>
            <a:pPr>
              <a:buNone/>
            </a:pPr>
            <a:endParaRPr lang="pl-PL" sz="3600" dirty="0">
              <a:cs typeface="Times New Roman" pitchFamily="18" charset="0"/>
            </a:endParaRPr>
          </a:p>
          <a:p>
            <a:pPr>
              <a:buNone/>
            </a:pPr>
            <a:r>
              <a:rPr lang="pl-PL" sz="3600" b="1" dirty="0">
                <a:cs typeface="Times New Roman" pitchFamily="18" charset="0"/>
              </a:rPr>
              <a:t>“Asystowanie w organizacji wydarzeń</a:t>
            </a:r>
          </a:p>
          <a:p>
            <a:pPr>
              <a:buNone/>
            </a:pPr>
            <a:r>
              <a:rPr lang="pl-PL" sz="3600" b="1" dirty="0">
                <a:cs typeface="Times New Roman" pitchFamily="18" charset="0"/>
              </a:rPr>
              <a:t>sportowych dla osób z niepełnosprawnościami”</a:t>
            </a:r>
            <a:r>
              <a:rPr lang="pl-PL" sz="3600" dirty="0">
                <a:cs typeface="Times New Roman" pitchFamily="18" charset="0"/>
              </a:rPr>
              <a:t> </a:t>
            </a:r>
          </a:p>
          <a:p>
            <a:pPr>
              <a:buNone/>
            </a:pPr>
            <a:endParaRPr lang="pl-PL" sz="3600" dirty="0">
              <a:cs typeface="Times New Roman" pitchFamily="18" charset="0"/>
            </a:endParaRPr>
          </a:p>
          <a:p>
            <a:pPr>
              <a:buNone/>
            </a:pPr>
            <a:r>
              <a:rPr lang="pl-PL" sz="3600" dirty="0">
                <a:cs typeface="Times New Roman" pitchFamily="18" charset="0"/>
              </a:rPr>
              <a:t>może być </a:t>
            </a:r>
            <a:r>
              <a:rPr lang="pl-PL" sz="3600" b="1" dirty="0">
                <a:cs typeface="Times New Roman" pitchFamily="18" charset="0"/>
              </a:rPr>
              <a:t>zatrudniona</a:t>
            </a:r>
            <a:r>
              <a:rPr lang="pl-PL" sz="3600" dirty="0">
                <a:cs typeface="Times New Roman" pitchFamily="18" charset="0"/>
              </a:rPr>
              <a:t> m.in. w klubach i ośrodkach</a:t>
            </a:r>
          </a:p>
          <a:p>
            <a:pPr>
              <a:buNone/>
            </a:pPr>
            <a:r>
              <a:rPr lang="pl-PL" sz="3600" dirty="0">
                <a:cs typeface="Times New Roman" pitchFamily="18" charset="0"/>
              </a:rPr>
              <a:t>sportowych przy organizacji wydarzeń sportowych dla osób </a:t>
            </a:r>
            <a:endParaRPr lang="pl-PL" sz="3600" dirty="0" smtClean="0">
              <a:cs typeface="Times New Roman" pitchFamily="18" charset="0"/>
            </a:endParaRPr>
          </a:p>
          <a:p>
            <a:pPr>
              <a:buNone/>
            </a:pPr>
            <a:r>
              <a:rPr lang="pl-PL" sz="3600" dirty="0" smtClean="0">
                <a:cs typeface="Times New Roman" pitchFamily="18" charset="0"/>
              </a:rPr>
              <a:t>z </a:t>
            </a:r>
            <a:r>
              <a:rPr lang="pl-PL" sz="3600" dirty="0">
                <a:cs typeface="Times New Roman" pitchFamily="18" charset="0"/>
              </a:rPr>
              <a:t>niepełnosprawnościami. </a:t>
            </a:r>
          </a:p>
          <a:p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D9428056-3AAC-CBDA-C608-B1E5B14359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928" y="228728"/>
            <a:ext cx="4959161" cy="3157784"/>
          </a:xfrm>
          <a:prstGeom prst="rect">
            <a:avLst/>
          </a:prstGeom>
        </p:spPr>
      </p:pic>
      <p:sp>
        <p:nvSpPr>
          <p:cNvPr id="8" name="Połowa ramki 7">
            <a:extLst>
              <a:ext uri="{FF2B5EF4-FFF2-40B4-BE49-F238E27FC236}">
                <a16:creationId xmlns:a16="http://schemas.microsoft.com/office/drawing/2014/main" xmlns="" id="{5462AA6E-3834-E31D-1197-1AF6325C2770}"/>
              </a:ext>
            </a:extLst>
          </p:cNvPr>
          <p:cNvSpPr/>
          <p:nvPr/>
        </p:nvSpPr>
        <p:spPr>
          <a:xfrm>
            <a:off x="107504" y="116633"/>
            <a:ext cx="2376264" cy="375834"/>
          </a:xfrm>
          <a:prstGeom prst="halfFra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9" name="Połowa ramki 8">
            <a:extLst>
              <a:ext uri="{FF2B5EF4-FFF2-40B4-BE49-F238E27FC236}">
                <a16:creationId xmlns:a16="http://schemas.microsoft.com/office/drawing/2014/main" xmlns="" id="{AC865EAA-3BED-1F2A-DD31-28DC043B4358}"/>
              </a:ext>
            </a:extLst>
          </p:cNvPr>
          <p:cNvSpPr/>
          <p:nvPr/>
        </p:nvSpPr>
        <p:spPr>
          <a:xfrm rot="10800000">
            <a:off x="6506825" y="6169450"/>
            <a:ext cx="2376264" cy="375834"/>
          </a:xfrm>
          <a:prstGeom prst="halfFra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24449" y="764704"/>
            <a:ext cx="3637638" cy="1143000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chemeClr val="tx2"/>
                </a:solidFill>
              </a:rPr>
              <a:t>Grupa docelowa do uzyskania kwalifikacji</a:t>
            </a:r>
            <a:endParaRPr lang="pl-PL" dirty="0">
              <a:solidFill>
                <a:schemeClr val="tx2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118932" y="2132856"/>
            <a:ext cx="6048672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pl-PL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pl-PL" b="1" dirty="0">
                <a:cs typeface="Times New Roman" pitchFamily="18" charset="0"/>
              </a:rPr>
              <a:t>studenci AWF </a:t>
            </a:r>
            <a:r>
              <a:rPr lang="pl-PL" dirty="0">
                <a:cs typeface="Times New Roman" pitchFamily="18" charset="0"/>
              </a:rPr>
              <a:t>i kierunków medycznych; </a:t>
            </a:r>
          </a:p>
          <a:p>
            <a:pPr lvl="1"/>
            <a:r>
              <a:rPr lang="en-US" b="1" dirty="0" err="1">
                <a:cs typeface="Times New Roman" pitchFamily="18" charset="0"/>
              </a:rPr>
              <a:t>nauczyciele</a:t>
            </a:r>
            <a:r>
              <a:rPr lang="en-US" b="1" dirty="0">
                <a:cs typeface="Times New Roman" pitchFamily="18" charset="0"/>
              </a:rPr>
              <a:t> </a:t>
            </a:r>
            <a:r>
              <a:rPr lang="en-US" b="1" dirty="0" err="1">
                <a:cs typeface="Times New Roman" pitchFamily="18" charset="0"/>
              </a:rPr>
              <a:t>wychowania</a:t>
            </a:r>
            <a:r>
              <a:rPr lang="en-US" b="1" dirty="0">
                <a:cs typeface="Times New Roman" pitchFamily="18" charset="0"/>
              </a:rPr>
              <a:t> </a:t>
            </a:r>
            <a:r>
              <a:rPr lang="en-US" b="1" dirty="0" err="1">
                <a:cs typeface="Times New Roman" pitchFamily="18" charset="0"/>
              </a:rPr>
              <a:t>fizycznego</a:t>
            </a:r>
            <a:r>
              <a:rPr lang="en-US" dirty="0">
                <a:cs typeface="Times New Roman" pitchFamily="18" charset="0"/>
              </a:rPr>
              <a:t>;</a:t>
            </a:r>
            <a:endParaRPr lang="pl-PL" dirty="0">
              <a:cs typeface="Times New Roman" pitchFamily="18" charset="0"/>
            </a:endParaRPr>
          </a:p>
          <a:p>
            <a:pPr lvl="1"/>
            <a:r>
              <a:rPr lang="pl-PL" dirty="0">
                <a:cs typeface="Times New Roman" pitchFamily="18" charset="0"/>
              </a:rPr>
              <a:t>pracownicy służby zdrowia (np. terapeuci zajęciowi i fizjoterapeuci, pielęgniarki, lekarze);</a:t>
            </a:r>
          </a:p>
          <a:p>
            <a:pPr lvl="1"/>
            <a:r>
              <a:rPr lang="en-US" dirty="0" err="1">
                <a:cs typeface="Times New Roman" pitchFamily="18" charset="0"/>
              </a:rPr>
              <a:t>zawodnicy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i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byli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zawodnicy</a:t>
            </a:r>
            <a:r>
              <a:rPr lang="en-US" dirty="0">
                <a:cs typeface="Times New Roman" pitchFamily="18" charset="0"/>
              </a:rPr>
              <a:t>;</a:t>
            </a:r>
            <a:endParaRPr lang="pl-PL" dirty="0">
              <a:cs typeface="Times New Roman" pitchFamily="18" charset="0"/>
            </a:endParaRPr>
          </a:p>
          <a:p>
            <a:pPr lvl="1"/>
            <a:r>
              <a:rPr lang="en-US" dirty="0" err="1">
                <a:cs typeface="Times New Roman" pitchFamily="18" charset="0"/>
              </a:rPr>
              <a:t>przedstawiciele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klubów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sportowych</a:t>
            </a:r>
            <a:r>
              <a:rPr lang="en-US" dirty="0">
                <a:cs typeface="Times New Roman" pitchFamily="18" charset="0"/>
              </a:rPr>
              <a:t>;</a:t>
            </a:r>
            <a:endParaRPr lang="pl-PL" dirty="0">
              <a:cs typeface="Times New Roman" pitchFamily="18" charset="0"/>
            </a:endParaRPr>
          </a:p>
          <a:p>
            <a:pPr lvl="1"/>
            <a:r>
              <a:rPr lang="en-US" dirty="0" err="1">
                <a:cs typeface="Times New Roman" pitchFamily="18" charset="0"/>
              </a:rPr>
              <a:t>pedagodzy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przedszkolni</a:t>
            </a:r>
            <a:r>
              <a:rPr lang="en-US" dirty="0">
                <a:cs typeface="Times New Roman" pitchFamily="18" charset="0"/>
              </a:rPr>
              <a:t>, </a:t>
            </a:r>
            <a:r>
              <a:rPr lang="en-US" dirty="0" err="1">
                <a:cs typeface="Times New Roman" pitchFamily="18" charset="0"/>
              </a:rPr>
              <a:t>wczesnoszkolni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i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opiekuńczy</a:t>
            </a:r>
            <a:endParaRPr lang="pl-PL" dirty="0">
              <a:cs typeface="Times New Roman" pitchFamily="18" charset="0"/>
            </a:endParaRPr>
          </a:p>
          <a:p>
            <a:pPr lvl="1"/>
            <a:endParaRPr lang="pl-PL" b="1" dirty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pl-PL" dirty="0">
              <a:latin typeface="Times New Roman" pitchFamily="18" charset="0"/>
              <a:cs typeface="Times New Roman" pitchFamily="18" charset="0"/>
            </a:endParaRPr>
          </a:p>
          <a:p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5A1B1713-92D7-FDCC-8B48-755CE6E7CD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915" y="565640"/>
            <a:ext cx="3454964" cy="5497656"/>
          </a:xfrm>
          <a:prstGeom prst="rect">
            <a:avLst/>
          </a:prstGeom>
        </p:spPr>
      </p:pic>
      <p:sp>
        <p:nvSpPr>
          <p:cNvPr id="6" name="Połowa ramki 5">
            <a:extLst>
              <a:ext uri="{FF2B5EF4-FFF2-40B4-BE49-F238E27FC236}">
                <a16:creationId xmlns:a16="http://schemas.microsoft.com/office/drawing/2014/main" xmlns="" id="{DE9ACC13-3B9B-5480-9A45-BA190AD80380}"/>
              </a:ext>
            </a:extLst>
          </p:cNvPr>
          <p:cNvSpPr/>
          <p:nvPr/>
        </p:nvSpPr>
        <p:spPr>
          <a:xfrm flipH="1">
            <a:off x="6732240" y="199181"/>
            <a:ext cx="2160240" cy="375834"/>
          </a:xfrm>
          <a:prstGeom prst="halfFra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7" name="Połowa ramki 6">
            <a:extLst>
              <a:ext uri="{FF2B5EF4-FFF2-40B4-BE49-F238E27FC236}">
                <a16:creationId xmlns:a16="http://schemas.microsoft.com/office/drawing/2014/main" xmlns="" id="{DC0F1A5D-D6BB-7E51-5437-3F33BC25C107}"/>
              </a:ext>
            </a:extLst>
          </p:cNvPr>
          <p:cNvSpPr/>
          <p:nvPr/>
        </p:nvSpPr>
        <p:spPr>
          <a:xfrm rot="10800000" flipH="1">
            <a:off x="3491880" y="6297823"/>
            <a:ext cx="2160240" cy="375834"/>
          </a:xfrm>
          <a:prstGeom prst="halfFra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63778" y="388938"/>
            <a:ext cx="6131024" cy="1143000"/>
          </a:xfrm>
        </p:spPr>
        <p:txBody>
          <a:bodyPr/>
          <a:lstStyle/>
          <a:p>
            <a:r>
              <a:rPr lang="pl-PL" b="1" dirty="0">
                <a:solidFill>
                  <a:srgbClr val="FF0000"/>
                </a:solidFill>
              </a:rPr>
              <a:t>Podstawa prawna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D86F0A50-A334-EE60-DBDD-A40BBBAEF9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0338"/>
            <a:ext cx="3606800" cy="1371600"/>
          </a:xfrm>
        </p:spPr>
      </p:pic>
      <p:pic>
        <p:nvPicPr>
          <p:cNvPr id="1026" name="Picture 2" descr="C:\Users\PC\AppData\Local\Packages\Microsoft.Windows.Photos_8wekyb3d8bbwe\TempState\ShareServiceTempFolder\Zrzut ekranu 2024-05-05 144332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600" y="1682854"/>
            <a:ext cx="6643734" cy="5010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152" y="151445"/>
            <a:ext cx="8507288" cy="642491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chemeClr val="tx2"/>
                </a:solidFill>
              </a:rPr>
              <a:t>Efekty uczenia się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73710" y="793936"/>
            <a:ext cx="9001156" cy="226084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>
                <a:cs typeface="Times New Roman" pitchFamily="18" charset="0"/>
              </a:rPr>
              <a:t>    Osoba </a:t>
            </a:r>
            <a:r>
              <a:rPr lang="pl-PL" dirty="0">
                <a:cs typeface="Times New Roman" pitchFamily="18" charset="0"/>
              </a:rPr>
              <a:t>posiadająca kwalifikację rynkową pomaga w przygotowaniu i realizacji wydarzeń sportowych dla osób z niepełnosprawnościami zgodnie z instrukcjami organizatora. </a:t>
            </a:r>
          </a:p>
        </p:txBody>
      </p:sp>
      <p:sp>
        <p:nvSpPr>
          <p:cNvPr id="6" name="Połowa ramki 5">
            <a:extLst>
              <a:ext uri="{FF2B5EF4-FFF2-40B4-BE49-F238E27FC236}">
                <a16:creationId xmlns:a16="http://schemas.microsoft.com/office/drawing/2014/main" xmlns="" id="{251549D3-62D4-115B-C794-BA57B0E9D095}"/>
              </a:ext>
            </a:extLst>
          </p:cNvPr>
          <p:cNvSpPr/>
          <p:nvPr/>
        </p:nvSpPr>
        <p:spPr>
          <a:xfrm>
            <a:off x="107504" y="116633"/>
            <a:ext cx="2376264" cy="375834"/>
          </a:xfrm>
          <a:prstGeom prst="halfFra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681E9DBF-5265-4F2A-0187-8ADBBD30A2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6792" y="2803516"/>
            <a:ext cx="5830416" cy="387551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C6910A7-F08A-DB07-C508-C3A1CE806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524" y="934002"/>
            <a:ext cx="8568952" cy="25488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>
                <a:cs typeface="Times New Roman" pitchFamily="18" charset="0"/>
              </a:rPr>
              <a:t>    Charakteryzuje </a:t>
            </a:r>
            <a:r>
              <a:rPr lang="pl-PL" dirty="0">
                <a:cs typeface="Times New Roman" pitchFamily="18" charset="0"/>
              </a:rPr>
              <a:t>sport osób z niepełnosprawnościami oraz omawia zasady bezpieczeństwa i ochrony zdrowia w wybranym sporcie osób z niepełnosprawnościami. 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E6404F49-C774-8BF1-C6E8-7DB1C505E9C0}"/>
              </a:ext>
            </a:extLst>
          </p:cNvPr>
          <p:cNvSpPr txBox="1"/>
          <p:nvPr/>
        </p:nvSpPr>
        <p:spPr>
          <a:xfrm>
            <a:off x="2411760" y="37372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1" dirty="0">
                <a:solidFill>
                  <a:schemeClr val="tx2"/>
                </a:solidFill>
              </a:rPr>
              <a:t>Efekty uczenia się</a:t>
            </a:r>
            <a:endParaRPr lang="pl-PL" sz="4000" dirty="0">
              <a:solidFill>
                <a:schemeClr val="tx2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05A3284C-2F96-2ACD-255F-B53D188269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9672" y="3241442"/>
            <a:ext cx="5614392" cy="36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0544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A144243-A1B1-AE84-17CF-B7D198AE1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7152" y="1023102"/>
            <a:ext cx="4752529" cy="561662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pl-PL" sz="4600" dirty="0" smtClean="0">
                <a:cs typeface="Times New Roman" pitchFamily="18" charset="0"/>
              </a:rPr>
              <a:t>    Jest </a:t>
            </a:r>
            <a:r>
              <a:rPr lang="pl-PL" sz="4600" dirty="0">
                <a:cs typeface="Times New Roman" pitchFamily="18" charset="0"/>
              </a:rPr>
              <a:t>przygotowana do realizowania działań edukacyjno-informacyjnych dotyczących sportu osób z niepełnosprawnościami oraz mobilizowania i zachęcania osób z niepełnosprawnościami do aktywności sportowej i udziału w wydarzeniach sportowych. 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xmlns="" id="{850031B7-ED9A-53FC-B400-691DCF821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736" y="68471"/>
            <a:ext cx="4402832" cy="634082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chemeClr val="tx2"/>
                </a:solidFill>
              </a:rPr>
              <a:t>Efekty uczenia się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83A41462-DE73-2DC1-A147-5637D5DEB0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001" t="285" b="-1"/>
          <a:stretch/>
        </p:blipFill>
        <p:spPr>
          <a:xfrm>
            <a:off x="19700" y="979902"/>
            <a:ext cx="4448735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5280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6325" y="692696"/>
            <a:ext cx="2818656" cy="1143000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chemeClr val="tx2"/>
                </a:solidFill>
              </a:rPr>
              <a:t>Efekty uczenia się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846" y="2276872"/>
            <a:ext cx="3842774" cy="45811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>
                <a:cs typeface="Times New Roman" pitchFamily="18" charset="0"/>
              </a:rPr>
              <a:t>    Pod </a:t>
            </a:r>
            <a:r>
              <a:rPr lang="pl-PL" dirty="0">
                <a:cs typeface="Times New Roman" pitchFamily="18" charset="0"/>
              </a:rPr>
              <a:t>nadzorem wspiera mobilność i asekuruje osoby z </a:t>
            </a:r>
            <a:r>
              <a:rPr lang="pl-PL" dirty="0" err="1" smtClean="0">
                <a:cs typeface="Times New Roman" pitchFamily="18" charset="0"/>
              </a:rPr>
              <a:t>niepełnosprawno-ściami</a:t>
            </a:r>
            <a:r>
              <a:rPr lang="pl-PL" dirty="0" smtClean="0">
                <a:cs typeface="Times New Roman" pitchFamily="18" charset="0"/>
              </a:rPr>
              <a:t> </a:t>
            </a:r>
            <a:r>
              <a:rPr lang="pl-PL" dirty="0">
                <a:cs typeface="Times New Roman" pitchFamily="18" charset="0"/>
              </a:rPr>
              <a:t>podczas wydarzeń sportowych.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694109B7-7CA3-FFC9-FC71-9467CED889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6248" y="0"/>
            <a:ext cx="4318200" cy="639150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xmlns="" id="{472DA675-B707-62B6-2018-BF7B4FCA3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8520" y="1096144"/>
            <a:ext cx="9144000" cy="23328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>
                <a:cs typeface="Times New Roman" pitchFamily="18" charset="0"/>
              </a:rPr>
              <a:t>    Na </a:t>
            </a:r>
            <a:r>
              <a:rPr lang="pl-PL" dirty="0">
                <a:cs typeface="Times New Roman" pitchFamily="18" charset="0"/>
              </a:rPr>
              <a:t>podstawie otrzymanych instrukcji przygotowuje i porządkuje miejsce realizacji wydarzeń sportowych dla osób z niepełnosprawnościami. </a:t>
            </a:r>
          </a:p>
          <a:p>
            <a:endParaRPr lang="pl-PL" dirty="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xmlns="" id="{84AEAC3D-BF56-8264-836C-1C2DE4512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l-PL" b="1" dirty="0">
                <a:solidFill>
                  <a:schemeClr val="tx2"/>
                </a:solidFill>
              </a:rPr>
              <a:t>Efekty uczenia się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4DEA5A25-C390-0E4F-E57B-B96C42B860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2636912"/>
            <a:ext cx="6347500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724369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1226</TotalTime>
  <Words>236</Words>
  <Application>Microsoft Macintosh PowerPoint</Application>
  <PresentationFormat>Pokaz na ekranie (4:3)</PresentationFormat>
  <Paragraphs>54</Paragraphs>
  <Slides>13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4" baseType="lpstr">
      <vt:lpstr>Motyw pakietu Office</vt:lpstr>
      <vt:lpstr>Asystowanie w organizacji wydarzeń sportowych dla osób z niepełnosprawnościami</vt:lpstr>
      <vt:lpstr>Kwalifikacje</vt:lpstr>
      <vt:lpstr>Grupa docelowa do uzyskania kwalifikacji</vt:lpstr>
      <vt:lpstr>Podstawa prawna</vt:lpstr>
      <vt:lpstr>Efekty uczenia się</vt:lpstr>
      <vt:lpstr>Slajd 6</vt:lpstr>
      <vt:lpstr>Efekty uczenia się</vt:lpstr>
      <vt:lpstr>Efekty uczenia się</vt:lpstr>
      <vt:lpstr>Efekty uczenia się</vt:lpstr>
      <vt:lpstr>Efekty uczenia się</vt:lpstr>
      <vt:lpstr>CERTYFIKAT</vt:lpstr>
      <vt:lpstr>Kwalifikacja PKR 2</vt:lpstr>
      <vt:lpstr>Slajd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Asystowanie w organizacji wydarzeń sportowych dla osób z niepełnosprawnościami</dc:title>
  <dc:creator>PC</dc:creator>
  <cp:lastModifiedBy>PC</cp:lastModifiedBy>
  <cp:revision>34</cp:revision>
  <dcterms:created xsi:type="dcterms:W3CDTF">2024-05-05T12:38:11Z</dcterms:created>
  <dcterms:modified xsi:type="dcterms:W3CDTF">2024-05-20T09:58:05Z</dcterms:modified>
</cp:coreProperties>
</file>