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81" r:id="rId15"/>
    <p:sldId id="282" r:id="rId16"/>
    <p:sldId id="268" r:id="rId17"/>
    <p:sldId id="285" r:id="rId18"/>
    <p:sldId id="284" r:id="rId19"/>
    <p:sldId id="269" r:id="rId20"/>
    <p:sldId id="270" r:id="rId21"/>
    <p:sldId id="271" r:id="rId22"/>
    <p:sldId id="272" r:id="rId23"/>
    <p:sldId id="273" r:id="rId24"/>
    <p:sldId id="274" r:id="rId25"/>
    <p:sldId id="279" r:id="rId26"/>
    <p:sldId id="275" r:id="rId27"/>
    <p:sldId id="276" r:id="rId28"/>
    <p:sldId id="277" r:id="rId29"/>
    <p:sldId id="280" r:id="rId3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_Sowa" initials="E" lastIdx="1" clrIdx="0">
    <p:extLst>
      <p:ext uri="{19B8F6BF-5375-455C-9EA6-DF929625EA0E}">
        <p15:presenceInfo xmlns:p15="http://schemas.microsoft.com/office/powerpoint/2012/main" userId="E_Sow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8015"/>
    <a:srgbClr val="173862"/>
    <a:srgbClr val="E12F31"/>
    <a:srgbClr val="882D7A"/>
    <a:srgbClr val="C61E5B"/>
    <a:srgbClr val="D2445F"/>
    <a:srgbClr val="E43324"/>
    <a:srgbClr val="36368C"/>
    <a:srgbClr val="FCBD3E"/>
    <a:srgbClr val="CCE1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936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1445-A976-4C92-B3D2-172CBE92ACB1}" type="datetimeFigureOut">
              <a:rPr lang="pl-PL" smtClean="0"/>
              <a:t>10.03.2025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466C-0321-4D6C-B300-851E8FC7C6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5936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1445-A976-4C92-B3D2-172CBE92ACB1}" type="datetimeFigureOut">
              <a:rPr lang="pl-PL" smtClean="0"/>
              <a:t>10.03.2025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466C-0321-4D6C-B300-851E8FC7C6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0463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1445-A976-4C92-B3D2-172CBE92ACB1}" type="datetimeFigureOut">
              <a:rPr lang="pl-PL" smtClean="0"/>
              <a:t>10.03.2025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466C-0321-4D6C-B300-851E8FC7C6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9164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1445-A976-4C92-B3D2-172CBE92ACB1}" type="datetimeFigureOut">
              <a:rPr lang="pl-PL" smtClean="0"/>
              <a:t>10.03.2025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466C-0321-4D6C-B300-851E8FC7C6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904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1445-A976-4C92-B3D2-172CBE92ACB1}" type="datetimeFigureOut">
              <a:rPr lang="pl-PL" smtClean="0"/>
              <a:t>10.03.2025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466C-0321-4D6C-B300-851E8FC7C6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9573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1445-A976-4C92-B3D2-172CBE92ACB1}" type="datetimeFigureOut">
              <a:rPr lang="pl-PL" smtClean="0"/>
              <a:t>10.03.2025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466C-0321-4D6C-B300-851E8FC7C6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4273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1445-A976-4C92-B3D2-172CBE92ACB1}" type="datetimeFigureOut">
              <a:rPr lang="pl-PL" smtClean="0"/>
              <a:t>10.03.2025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466C-0321-4D6C-B300-851E8FC7C6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0167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1445-A976-4C92-B3D2-172CBE92ACB1}" type="datetimeFigureOut">
              <a:rPr lang="pl-PL" smtClean="0"/>
              <a:t>10.03.2025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466C-0321-4D6C-B300-851E8FC7C6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1538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1445-A976-4C92-B3D2-172CBE92ACB1}" type="datetimeFigureOut">
              <a:rPr lang="pl-PL" smtClean="0"/>
              <a:t>10.03.2025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466C-0321-4D6C-B300-851E8FC7C6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9013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1445-A976-4C92-B3D2-172CBE92ACB1}" type="datetimeFigureOut">
              <a:rPr lang="pl-PL" smtClean="0"/>
              <a:t>10.03.2025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466C-0321-4D6C-B300-851E8FC7C6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757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1445-A976-4C92-B3D2-172CBE92ACB1}" type="datetimeFigureOut">
              <a:rPr lang="pl-PL" smtClean="0"/>
              <a:t>10.03.2025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466C-0321-4D6C-B300-851E8FC7C6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7068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01445-A976-4C92-B3D2-172CBE92ACB1}" type="datetimeFigureOut">
              <a:rPr lang="pl-PL" smtClean="0"/>
              <a:t>10.03.2025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B466C-0321-4D6C-B300-851E8FC7C6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6626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6.png"/><Relationship Id="rId7" Type="http://schemas.openxmlformats.org/officeDocument/2006/relationships/image" Target="../media/image5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6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13.png"/><Relationship Id="rId7" Type="http://schemas.openxmlformats.org/officeDocument/2006/relationships/image" Target="../media/image66.png"/><Relationship Id="rId12" Type="http://schemas.openxmlformats.org/officeDocument/2006/relationships/image" Target="../media/image70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16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jpg"/><Relationship Id="rId9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7.png"/><Relationship Id="rId7" Type="http://schemas.openxmlformats.org/officeDocument/2006/relationships/image" Target="../media/image7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10" Type="http://schemas.openxmlformats.org/officeDocument/2006/relationships/image" Target="../media/image16.png"/><Relationship Id="rId4" Type="http://schemas.openxmlformats.org/officeDocument/2006/relationships/image" Target="../media/image71.jpg"/><Relationship Id="rId9" Type="http://schemas.openxmlformats.org/officeDocument/2006/relationships/image" Target="../media/image76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7.png"/><Relationship Id="rId7" Type="http://schemas.openxmlformats.org/officeDocument/2006/relationships/image" Target="../media/image80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10" Type="http://schemas.openxmlformats.org/officeDocument/2006/relationships/image" Target="../media/image16.png"/><Relationship Id="rId4" Type="http://schemas.openxmlformats.org/officeDocument/2006/relationships/image" Target="../media/image77.jpg"/><Relationship Id="rId9" Type="http://schemas.openxmlformats.org/officeDocument/2006/relationships/image" Target="../media/image8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3" Type="http://schemas.openxmlformats.org/officeDocument/2006/relationships/image" Target="../media/image7.png"/><Relationship Id="rId7" Type="http://schemas.openxmlformats.org/officeDocument/2006/relationships/image" Target="../media/image8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98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3.png"/><Relationship Id="rId7" Type="http://schemas.openxmlformats.org/officeDocument/2006/relationships/image" Target="../media/image10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jpg"/><Relationship Id="rId10" Type="http://schemas.openxmlformats.org/officeDocument/2006/relationships/image" Target="../media/image16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g"/><Relationship Id="rId3" Type="http://schemas.openxmlformats.org/officeDocument/2006/relationships/image" Target="../media/image104.jpg"/><Relationship Id="rId7" Type="http://schemas.openxmlformats.org/officeDocument/2006/relationships/image" Target="../media/image9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g"/><Relationship Id="rId5" Type="http://schemas.openxmlformats.org/officeDocument/2006/relationships/image" Target="../media/image106.jpg"/><Relationship Id="rId10" Type="http://schemas.openxmlformats.org/officeDocument/2006/relationships/image" Target="../media/image109.jpeg"/><Relationship Id="rId4" Type="http://schemas.openxmlformats.org/officeDocument/2006/relationships/image" Target="../media/image105.jpg"/><Relationship Id="rId9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rektorat@awf.katowice.pl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12" Type="http://schemas.openxmlformats.org/officeDocument/2006/relationships/image" Target="../media/image2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0" Type="http://schemas.openxmlformats.org/officeDocument/2006/relationships/image" Target="../media/image23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5.jpg"/><Relationship Id="rId3" Type="http://schemas.openxmlformats.org/officeDocument/2006/relationships/image" Target="../media/image13.png"/><Relationship Id="rId7" Type="http://schemas.openxmlformats.org/officeDocument/2006/relationships/image" Target="../media/image30.jpg"/><Relationship Id="rId12" Type="http://schemas.openxmlformats.org/officeDocument/2006/relationships/image" Target="../media/image34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11" Type="http://schemas.openxmlformats.org/officeDocument/2006/relationships/image" Target="../media/image33.jpeg"/><Relationship Id="rId5" Type="http://schemas.openxmlformats.org/officeDocument/2006/relationships/image" Target="../media/image28.jpg"/><Relationship Id="rId10" Type="http://schemas.openxmlformats.org/officeDocument/2006/relationships/image" Target="../media/image16.png"/><Relationship Id="rId4" Type="http://schemas.openxmlformats.org/officeDocument/2006/relationships/image" Target="../media/image27.jpg"/><Relationship Id="rId9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38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4446164" y="1281574"/>
            <a:ext cx="3831061" cy="36471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70000"/>
              </a:lnSpc>
            </a:pPr>
            <a:r>
              <a:rPr lang="pl-PL" sz="9000" baseline="300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AWF</a:t>
            </a:r>
          </a:p>
          <a:p>
            <a:pPr>
              <a:lnSpc>
                <a:spcPct val="70000"/>
              </a:lnSpc>
            </a:pPr>
            <a:r>
              <a:rPr lang="pl-PL" sz="9000" baseline="300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KATOWICE</a:t>
            </a:r>
          </a:p>
          <a:p>
            <a:pPr>
              <a:lnSpc>
                <a:spcPct val="70000"/>
              </a:lnSpc>
            </a:pPr>
            <a:r>
              <a:rPr lang="pl-PL" sz="90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IDEALNE</a:t>
            </a:r>
          </a:p>
          <a:p>
            <a:pPr>
              <a:lnSpc>
                <a:spcPct val="70000"/>
              </a:lnSpc>
            </a:pPr>
            <a:r>
              <a:rPr lang="pl-PL" sz="90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MIEJSCE</a:t>
            </a:r>
          </a:p>
          <a:p>
            <a:pPr>
              <a:lnSpc>
                <a:spcPct val="70000"/>
              </a:lnSpc>
            </a:pPr>
            <a:endParaRPr lang="pl-PL" sz="9000" dirty="0">
              <a:latin typeface="Bahnschrift Light" panose="020B0502040204020203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07564" y="5648801"/>
            <a:ext cx="4038600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pl-PL" sz="42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DO ZDOBYWANIA WIEDZY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3780483" y="5650110"/>
            <a:ext cx="4038600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pl-PL" sz="42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DO REALIZACJI</a:t>
            </a:r>
          </a:p>
          <a:p>
            <a:pPr algn="ctr">
              <a:lnSpc>
                <a:spcPct val="70000"/>
              </a:lnSpc>
            </a:pPr>
            <a:r>
              <a:rPr lang="pl-PL" sz="42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PASJI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7387780" y="5648801"/>
            <a:ext cx="4038600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pl-PL" sz="42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DO ŁĄCZENIA STUDIÓW I KARIERY SPORTOWEJ</a:t>
            </a:r>
          </a:p>
        </p:txBody>
      </p:sp>
      <p:cxnSp>
        <p:nvCxnSpPr>
          <p:cNvPr id="12" name="Łącznik prosty ze strzałką 11"/>
          <p:cNvCxnSpPr/>
          <p:nvPr/>
        </p:nvCxnSpPr>
        <p:spPr>
          <a:xfrm flipH="1">
            <a:off x="5799783" y="3533775"/>
            <a:ext cx="942" cy="728145"/>
          </a:xfrm>
          <a:prstGeom prst="straightConnector1">
            <a:avLst/>
          </a:prstGeom>
          <a:ln w="19050">
            <a:solidFill>
              <a:srgbClr val="EB8015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 flipH="1">
            <a:off x="3017473" y="2933672"/>
            <a:ext cx="1428691" cy="1247803"/>
          </a:xfrm>
          <a:prstGeom prst="straightConnector1">
            <a:avLst/>
          </a:prstGeom>
          <a:ln w="19050">
            <a:solidFill>
              <a:srgbClr val="EB8015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ze strzałką 20"/>
          <p:cNvCxnSpPr/>
          <p:nvPr/>
        </p:nvCxnSpPr>
        <p:spPr>
          <a:xfrm>
            <a:off x="7638369" y="3074094"/>
            <a:ext cx="1253959" cy="1107381"/>
          </a:xfrm>
          <a:prstGeom prst="straightConnector1">
            <a:avLst/>
          </a:prstGeom>
          <a:ln w="19050">
            <a:solidFill>
              <a:srgbClr val="EB8015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raz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139" y="4261920"/>
            <a:ext cx="933334" cy="1028572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498" y="4514850"/>
            <a:ext cx="1028571" cy="780952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776" y="4339098"/>
            <a:ext cx="710609" cy="951394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13" y="657370"/>
            <a:ext cx="705987" cy="67717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156" y="560190"/>
            <a:ext cx="1571008" cy="154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9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32199" y="817465"/>
            <a:ext cx="9756829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8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PROGRAMY DLA STUDENTÓW</a:t>
            </a:r>
            <a:endParaRPr lang="pl-PL" sz="8000" baseline="30000" dirty="0">
              <a:solidFill>
                <a:srgbClr val="EB8015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433685" y="1484315"/>
            <a:ext cx="3715657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pl-PL" sz="32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INDYWIDUALNY</a:t>
            </a:r>
          </a:p>
          <a:p>
            <a:pPr algn="ctr">
              <a:lnSpc>
                <a:spcPct val="70000"/>
              </a:lnSpc>
            </a:pPr>
            <a:r>
              <a:rPr lang="pl-PL" sz="32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PLAN I PROGRAM STUDIÓW</a:t>
            </a:r>
            <a:endParaRPr lang="pl-PL" sz="3200" dirty="0">
              <a:solidFill>
                <a:srgbClr val="EB8015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272758" y="1484314"/>
            <a:ext cx="3715657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pl-PL" sz="32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INDYWIDUALNA</a:t>
            </a:r>
          </a:p>
          <a:p>
            <a:pPr algn="ctr">
              <a:lnSpc>
                <a:spcPct val="70000"/>
              </a:lnSpc>
            </a:pPr>
            <a:r>
              <a:rPr lang="pl-PL" sz="32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ORGANIZACJA STUDIÓW </a:t>
            </a:r>
            <a:endParaRPr lang="pl-PL" sz="3200" dirty="0">
              <a:solidFill>
                <a:srgbClr val="EB8015"/>
              </a:solidFill>
              <a:latin typeface="Bahnschrift Light" panose="020B0502040204020203" pitchFamily="34" charset="0"/>
            </a:endParaRPr>
          </a:p>
        </p:txBody>
      </p:sp>
      <p:cxnSp>
        <p:nvCxnSpPr>
          <p:cNvPr id="6" name="Łącznik prosty 5"/>
          <p:cNvCxnSpPr/>
          <p:nvPr/>
        </p:nvCxnSpPr>
        <p:spPr>
          <a:xfrm>
            <a:off x="6545943" y="1484314"/>
            <a:ext cx="0" cy="4539115"/>
          </a:xfrm>
          <a:prstGeom prst="line">
            <a:avLst/>
          </a:prstGeom>
          <a:ln w="28575">
            <a:solidFill>
              <a:srgbClr val="17386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/>
          <p:cNvSpPr txBox="1"/>
          <p:nvPr/>
        </p:nvSpPr>
        <p:spPr>
          <a:xfrm>
            <a:off x="1622370" y="2101665"/>
            <a:ext cx="3338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(IPPS</a:t>
            </a:r>
            <a:r>
              <a:rPr lang="pl-PL" sz="4800" b="1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)</a:t>
            </a:r>
            <a:endParaRPr lang="pl-PL" sz="4800" b="1" baseline="30000" dirty="0">
              <a:solidFill>
                <a:srgbClr val="173862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20" y="2712509"/>
            <a:ext cx="4277131" cy="270221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632" y="2101665"/>
            <a:ext cx="1201907" cy="853768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147" y="3988984"/>
            <a:ext cx="986392" cy="1367687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2413399" y="3481955"/>
            <a:ext cx="172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Wymagane</a:t>
            </a:r>
          </a:p>
          <a:p>
            <a:pPr algn="ctr"/>
            <a:r>
              <a:rPr lang="pl-PL" baseline="30000" dirty="0">
                <a:solidFill>
                  <a:srgbClr val="173862"/>
                </a:solidFill>
                <a:latin typeface="Bahnschrift" panose="020B0502040204020203" pitchFamily="34" charset="0"/>
              </a:rPr>
              <a:t>wysokie</a:t>
            </a:r>
          </a:p>
          <a:p>
            <a:pPr algn="ctr"/>
            <a:r>
              <a:rPr lang="pl-PL" baseline="30000" dirty="0">
                <a:solidFill>
                  <a:srgbClr val="173862"/>
                </a:solidFill>
                <a:latin typeface="Bahnschrift" panose="020B0502040204020203" pitchFamily="34" charset="0"/>
              </a:rPr>
              <a:t>wyniki</a:t>
            </a:r>
          </a:p>
          <a:p>
            <a:pPr algn="ctr"/>
            <a:r>
              <a:rPr lang="pl-PL" baseline="30000" dirty="0" smtClean="0">
                <a:solidFill>
                  <a:srgbClr val="173862"/>
                </a:solidFill>
                <a:latin typeface="Bahnschrift" panose="020B0502040204020203" pitchFamily="34" charset="0"/>
              </a:rPr>
              <a:t>sportowe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3113143" y="5493050"/>
            <a:ext cx="3356827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" panose="020B0502040204020203" pitchFamily="34" charset="0"/>
              </a:rPr>
              <a:t>Możliwość </a:t>
            </a:r>
            <a:r>
              <a:rPr lang="pl-PL" sz="1600" baseline="30000" dirty="0">
                <a:solidFill>
                  <a:srgbClr val="173862"/>
                </a:solidFill>
                <a:latin typeface="Bahnschrift" panose="020B0502040204020203" pitchFamily="34" charset="0"/>
              </a:rPr>
              <a:t>indywidualnego rozłożenia 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" panose="020B0502040204020203" pitchFamily="34" charset="0"/>
              </a:rPr>
              <a:t>w poszczególnych semestrach realizacji 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" panose="020B0502040204020203" pitchFamily="34" charset="0"/>
              </a:rPr>
              <a:t>przedmiotów określonych w obowiązujących planach studiów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570084" y="5530754"/>
            <a:ext cx="2104571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" panose="020B0502040204020203" pitchFamily="34" charset="0"/>
              </a:rPr>
              <a:t>Możliwość modyfikacji </a:t>
            </a:r>
            <a:r>
              <a:rPr lang="pl-PL" sz="1600" baseline="30000" dirty="0">
                <a:solidFill>
                  <a:srgbClr val="173862"/>
                </a:solidFill>
                <a:latin typeface="Bahnschrift" panose="020B0502040204020203" pitchFamily="34" charset="0"/>
              </a:rPr>
              <a:t>planu 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" panose="020B0502040204020203" pitchFamily="34" charset="0"/>
              </a:rPr>
              <a:t>i programu 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" panose="020B0502040204020203" pitchFamily="34" charset="0"/>
              </a:rPr>
              <a:t>studiów.</a:t>
            </a:r>
          </a:p>
          <a:p>
            <a:pPr algn="ctr"/>
            <a:endParaRPr lang="pl-PL" sz="1600" dirty="0">
              <a:solidFill>
                <a:srgbClr val="173862"/>
              </a:solidFill>
              <a:latin typeface="Bahnschrift" panose="020B0502040204020203" pitchFamily="3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7402286" y="3197083"/>
            <a:ext cx="3672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aseline="30000" dirty="0">
                <a:solidFill>
                  <a:srgbClr val="173862"/>
                </a:solidFill>
                <a:latin typeface="Bahnschrift" panose="020B0502040204020203" pitchFamily="34" charset="0"/>
              </a:rPr>
              <a:t>Sportowcy, ale również osoby pracujące </a:t>
            </a:r>
          </a:p>
          <a:p>
            <a:pPr algn="ctr"/>
            <a:r>
              <a:rPr lang="pl-PL" baseline="30000" dirty="0">
                <a:solidFill>
                  <a:srgbClr val="173862"/>
                </a:solidFill>
                <a:latin typeface="Bahnschrift" panose="020B0502040204020203" pitchFamily="34" charset="0"/>
              </a:rPr>
              <a:t>w zawodzie, udzielające się </a:t>
            </a:r>
          </a:p>
          <a:p>
            <a:pPr algn="ctr"/>
            <a:r>
              <a:rPr lang="pl-PL" baseline="30000" dirty="0">
                <a:solidFill>
                  <a:srgbClr val="173862"/>
                </a:solidFill>
                <a:latin typeface="Bahnschrift" panose="020B0502040204020203" pitchFamily="34" charset="0"/>
              </a:rPr>
              <a:t>w studenckich </a:t>
            </a:r>
            <a:r>
              <a:rPr lang="pl-PL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kołach</a:t>
            </a:r>
            <a:r>
              <a:rPr lang="pl-PL" baseline="30000" dirty="0">
                <a:solidFill>
                  <a:srgbClr val="173862"/>
                </a:solidFill>
                <a:latin typeface="Bahnschrift" panose="020B0502040204020203" pitchFamily="34" charset="0"/>
              </a:rPr>
              <a:t> naukowych oraz </a:t>
            </a:r>
          </a:p>
          <a:p>
            <a:pPr algn="ctr"/>
            <a:r>
              <a:rPr lang="pl-PL" baseline="30000" dirty="0">
                <a:solidFill>
                  <a:srgbClr val="173862"/>
                </a:solidFill>
                <a:latin typeface="Bahnschrift" panose="020B0502040204020203" pitchFamily="34" charset="0"/>
              </a:rPr>
              <a:t>osoby niepełnosprawne. </a:t>
            </a:r>
            <a:endParaRPr lang="pl-PL" baseline="30000" dirty="0" smtClean="0">
              <a:solidFill>
                <a:srgbClr val="173862"/>
              </a:solidFill>
              <a:latin typeface="Bahnschrift" panose="020B0502040204020203" pitchFamily="34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7611584" y="5501790"/>
            <a:ext cx="3253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" panose="020B0502040204020203" pitchFamily="34" charset="0"/>
              </a:rPr>
              <a:t>IOS pozwalana na indywidualne uzgodnienie sposobów i terminów realizacji 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" panose="020B0502040204020203" pitchFamily="34" charset="0"/>
              </a:rPr>
              <a:t>poszczególnych 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" panose="020B0502040204020203" pitchFamily="34" charset="0"/>
              </a:rPr>
              <a:t>przedmiotów.</a:t>
            </a:r>
          </a:p>
          <a:p>
            <a:pPr algn="ctr"/>
            <a:endParaRPr lang="pl-PL" sz="1600" dirty="0">
              <a:solidFill>
                <a:srgbClr val="173862"/>
              </a:solidFill>
              <a:latin typeface="Bahnschrift" panose="020B0502040204020203" pitchFamily="34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gradFill flip="none" rotWithShape="1">
            <a:gsLst>
              <a:gs pos="0">
                <a:srgbClr val="173862"/>
              </a:gs>
              <a:gs pos="74000">
                <a:schemeClr val="accent1">
                  <a:shade val="67500"/>
                  <a:satMod val="11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5" y="6451181"/>
            <a:ext cx="345785" cy="340116"/>
          </a:xfrm>
          <a:prstGeom prst="rect">
            <a:avLst/>
          </a:prstGeom>
        </p:spPr>
      </p:pic>
      <p:sp>
        <p:nvSpPr>
          <p:cNvPr id="18" name="pole tekstowe 17"/>
          <p:cNvSpPr txBox="1"/>
          <p:nvPr/>
        </p:nvSpPr>
        <p:spPr>
          <a:xfrm>
            <a:off x="1200150" y="6552398"/>
            <a:ext cx="5019675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aseline="30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AWF KATOWICE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IDEALNE MIEJSCE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3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078514" y="950803"/>
            <a:ext cx="65604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baseline="30000" dirty="0">
                <a:solidFill>
                  <a:srgbClr val="FF0000"/>
                </a:solidFill>
                <a:latin typeface="Bahnschrift Light" panose="020B0502040204020203" pitchFamily="34" charset="0"/>
              </a:rPr>
              <a:t>Narodowa Reprezentacja </a:t>
            </a:r>
            <a:endParaRPr lang="pl-PL" sz="6600" baseline="30000" dirty="0" smtClean="0">
              <a:solidFill>
                <a:srgbClr val="FF0000"/>
              </a:solidFill>
              <a:latin typeface="Bahnschrift Light" panose="020B0502040204020203" pitchFamily="34" charset="0"/>
            </a:endParaRPr>
          </a:p>
          <a:p>
            <a:r>
              <a:rPr lang="pl-PL" sz="6600" baseline="30000" dirty="0" smtClean="0">
                <a:solidFill>
                  <a:srgbClr val="FF0000"/>
                </a:solidFill>
                <a:latin typeface="Bahnschrift Light" panose="020B0502040204020203" pitchFamily="34" charset="0"/>
              </a:rPr>
              <a:t>Akademicka </a:t>
            </a:r>
            <a:r>
              <a:rPr lang="pl-PL" sz="6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(NRA)</a:t>
            </a:r>
            <a:endParaRPr lang="pl-PL" sz="6600" baseline="30000" dirty="0">
              <a:solidFill>
                <a:srgbClr val="173862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gradFill flip="none" rotWithShape="1">
            <a:gsLst>
              <a:gs pos="0">
                <a:srgbClr val="173862"/>
              </a:gs>
              <a:gs pos="74000">
                <a:schemeClr val="accent1">
                  <a:shade val="67500"/>
                  <a:satMod val="11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5" y="6451181"/>
            <a:ext cx="345785" cy="340116"/>
          </a:xfrm>
          <a:prstGeom prst="rect">
            <a:avLst/>
          </a:prstGeom>
        </p:spPr>
      </p:pic>
      <p:sp>
        <p:nvSpPr>
          <p:cNvPr id="18" name="pole tekstowe 17"/>
          <p:cNvSpPr txBox="1"/>
          <p:nvPr/>
        </p:nvSpPr>
        <p:spPr>
          <a:xfrm>
            <a:off x="1200150" y="6552398"/>
            <a:ext cx="5019675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aseline="30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AWF KATOWICE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IDEALNE MIEJSCE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709673" y="2748976"/>
            <a:ext cx="3588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Projekt umożliwia równoległe realizowanie kariery sportowej oraz nauki akademickiej </a:t>
            </a:r>
          </a:p>
          <a:p>
            <a:endParaRPr lang="pl-PL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r>
              <a:rPr lang="pl-PL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Oferuje dodatkowe zajęcia </a:t>
            </a:r>
            <a:r>
              <a:rPr lang="pl-PL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dydaktyczne dla </a:t>
            </a:r>
            <a:r>
              <a:rPr lang="pl-PL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studentów-sportowców </a:t>
            </a:r>
          </a:p>
          <a:p>
            <a:endParaRPr lang="pl-PL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r>
              <a:rPr lang="pl-PL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Indywidualna organizacja studiów w ciągu całego roku kalendarzowego </a:t>
            </a:r>
          </a:p>
          <a:p>
            <a:endParaRPr lang="pl-PL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r>
              <a:rPr lang="pl-PL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Każdy student-sportowiec ma swojego tutora (nauczyciela), który odpowiada za jego wsparcie w karierze dwutorowej </a:t>
            </a: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52" y="0"/>
            <a:ext cx="3944262" cy="2368811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8" t="10582" r="13853" b="35027"/>
          <a:stretch/>
        </p:blipFill>
        <p:spPr>
          <a:xfrm>
            <a:off x="5392152" y="2748976"/>
            <a:ext cx="2010784" cy="218970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21951"/>
          <a:stretch/>
        </p:blipFill>
        <p:spPr>
          <a:xfrm>
            <a:off x="7477645" y="2748769"/>
            <a:ext cx="2255652" cy="218802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006" y="2752383"/>
            <a:ext cx="1971287" cy="216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1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/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gradFill flip="none" rotWithShape="1">
            <a:gsLst>
              <a:gs pos="0">
                <a:srgbClr val="173862"/>
              </a:gs>
              <a:gs pos="74000">
                <a:schemeClr val="accent1">
                  <a:shade val="67500"/>
                  <a:satMod val="11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5" y="6451181"/>
            <a:ext cx="345785" cy="340116"/>
          </a:xfrm>
          <a:prstGeom prst="rect">
            <a:avLst/>
          </a:prstGeom>
        </p:spPr>
      </p:pic>
      <p:sp>
        <p:nvSpPr>
          <p:cNvPr id="18" name="pole tekstowe 17"/>
          <p:cNvSpPr txBox="1"/>
          <p:nvPr/>
        </p:nvSpPr>
        <p:spPr>
          <a:xfrm>
            <a:off x="1200150" y="6552398"/>
            <a:ext cx="5019675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aseline="30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AWF KATOWICE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IDEALNE MIEJSCE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  <p:sp>
        <p:nvSpPr>
          <p:cNvPr id="24" name="Owal 23"/>
          <p:cNvSpPr/>
          <p:nvPr/>
        </p:nvSpPr>
        <p:spPr>
          <a:xfrm>
            <a:off x="926611" y="2854013"/>
            <a:ext cx="3260816" cy="3260816"/>
          </a:xfrm>
          <a:prstGeom prst="ellipse">
            <a:avLst/>
          </a:prstGeom>
          <a:solidFill>
            <a:srgbClr val="CCE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Owal 30"/>
          <p:cNvSpPr/>
          <p:nvPr/>
        </p:nvSpPr>
        <p:spPr>
          <a:xfrm>
            <a:off x="7805686" y="3041291"/>
            <a:ext cx="3260816" cy="3260816"/>
          </a:xfrm>
          <a:prstGeom prst="ellipse">
            <a:avLst/>
          </a:prstGeom>
          <a:solidFill>
            <a:srgbClr val="CCE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8" name="Owal 27"/>
          <p:cNvSpPr/>
          <p:nvPr/>
        </p:nvSpPr>
        <p:spPr>
          <a:xfrm>
            <a:off x="339142" y="573467"/>
            <a:ext cx="2826018" cy="2826018"/>
          </a:xfrm>
          <a:prstGeom prst="ellipse">
            <a:avLst/>
          </a:prstGeom>
          <a:solidFill>
            <a:srgbClr val="CCE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Owal 14"/>
          <p:cNvSpPr/>
          <p:nvPr/>
        </p:nvSpPr>
        <p:spPr>
          <a:xfrm>
            <a:off x="8480255" y="589935"/>
            <a:ext cx="2993990" cy="2993990"/>
          </a:xfrm>
          <a:prstGeom prst="ellipse">
            <a:avLst/>
          </a:prstGeom>
          <a:solidFill>
            <a:srgbClr val="CCE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v</a:t>
            </a:r>
            <a:endParaRPr lang="pl-PL" dirty="0"/>
          </a:p>
        </p:txBody>
      </p:sp>
      <p:pic>
        <p:nvPicPr>
          <p:cNvPr id="25" name="Obraz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298" y="3143000"/>
            <a:ext cx="3051592" cy="305159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474" y="706067"/>
            <a:ext cx="2756060" cy="275162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7" y="680752"/>
            <a:ext cx="2611447" cy="2611447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72" y="2980549"/>
            <a:ext cx="3007743" cy="3007743"/>
          </a:xfrm>
          <a:prstGeom prst="rect">
            <a:avLst/>
          </a:prstGeom>
        </p:spPr>
      </p:pic>
      <p:grpSp>
        <p:nvGrpSpPr>
          <p:cNvPr id="35" name="Grupa 34"/>
          <p:cNvGrpSpPr/>
          <p:nvPr/>
        </p:nvGrpSpPr>
        <p:grpSpPr>
          <a:xfrm>
            <a:off x="3601607" y="-421225"/>
            <a:ext cx="5050971" cy="4951142"/>
            <a:chOff x="3601607" y="-421225"/>
            <a:chExt cx="5050971" cy="4951142"/>
          </a:xfrm>
        </p:grpSpPr>
        <p:sp>
          <p:nvSpPr>
            <p:cNvPr id="36" name="Owal 35"/>
            <p:cNvSpPr/>
            <p:nvPr/>
          </p:nvSpPr>
          <p:spPr>
            <a:xfrm>
              <a:off x="4119343" y="599638"/>
              <a:ext cx="3930279" cy="3930279"/>
            </a:xfrm>
            <a:prstGeom prst="ellipse">
              <a:avLst/>
            </a:prstGeom>
            <a:noFill/>
            <a:ln w="133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7" name="Prostokąt 36"/>
            <p:cNvSpPr/>
            <p:nvPr/>
          </p:nvSpPr>
          <p:spPr>
            <a:xfrm>
              <a:off x="4059479" y="-6603"/>
              <a:ext cx="3978769" cy="1655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8" name="pole tekstowe 37"/>
            <p:cNvSpPr txBox="1"/>
            <p:nvPr/>
          </p:nvSpPr>
          <p:spPr>
            <a:xfrm>
              <a:off x="4254761" y="-421225"/>
              <a:ext cx="3588203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3000" b="1" dirty="0" smtClean="0">
                  <a:solidFill>
                    <a:srgbClr val="FCBD3E"/>
                  </a:solidFill>
                  <a:latin typeface="Bahnschrift SemiBold" panose="020B0502040204020203" pitchFamily="34" charset="0"/>
                </a:rPr>
                <a:t>25</a:t>
              </a:r>
              <a:endParaRPr lang="pl-PL" sz="23000" b="1" dirty="0">
                <a:solidFill>
                  <a:srgbClr val="FCBD3E"/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39" name="pole tekstowe 38"/>
            <p:cNvSpPr txBox="1"/>
            <p:nvPr/>
          </p:nvSpPr>
          <p:spPr>
            <a:xfrm>
              <a:off x="3601607" y="3097443"/>
              <a:ext cx="5050971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pl-PL" sz="4400" baseline="30000" dirty="0" smtClean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NAUKOWYCH KÓŁ</a:t>
              </a:r>
            </a:p>
            <a:p>
              <a:pPr algn="ctr">
                <a:lnSpc>
                  <a:spcPct val="70000"/>
                </a:lnSpc>
              </a:pPr>
              <a:r>
                <a:rPr lang="pl-PL" sz="4400" baseline="30000" dirty="0" smtClean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STUDENCKICH</a:t>
              </a:r>
              <a:endParaRPr lang="pl-PL" sz="4400" dirty="0">
                <a:solidFill>
                  <a:srgbClr val="173862"/>
                </a:solidFill>
                <a:latin typeface="Bahnschrift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641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/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gradFill flip="none" rotWithShape="1">
            <a:gsLst>
              <a:gs pos="0">
                <a:srgbClr val="173862"/>
              </a:gs>
              <a:gs pos="74000">
                <a:schemeClr val="accent1">
                  <a:shade val="67500"/>
                  <a:satMod val="11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5" y="6451181"/>
            <a:ext cx="345785" cy="340116"/>
          </a:xfrm>
          <a:prstGeom prst="rect">
            <a:avLst/>
          </a:prstGeom>
        </p:spPr>
      </p:pic>
      <p:sp>
        <p:nvSpPr>
          <p:cNvPr id="18" name="pole tekstowe 17"/>
          <p:cNvSpPr txBox="1"/>
          <p:nvPr/>
        </p:nvSpPr>
        <p:spPr>
          <a:xfrm>
            <a:off x="1200150" y="6552398"/>
            <a:ext cx="5019675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aseline="30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AWF KATOWICE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IDEALNE MIEJSCE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3601607" y="-421225"/>
            <a:ext cx="5050971" cy="4951142"/>
            <a:chOff x="3601607" y="-421225"/>
            <a:chExt cx="5050971" cy="4951142"/>
          </a:xfrm>
        </p:grpSpPr>
        <p:sp>
          <p:nvSpPr>
            <p:cNvPr id="21" name="Owal 20"/>
            <p:cNvSpPr/>
            <p:nvPr/>
          </p:nvSpPr>
          <p:spPr>
            <a:xfrm>
              <a:off x="4119343" y="599638"/>
              <a:ext cx="3930279" cy="3930279"/>
            </a:xfrm>
            <a:prstGeom prst="ellipse">
              <a:avLst/>
            </a:prstGeom>
            <a:noFill/>
            <a:ln w="133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" name="Prostokąt 22"/>
            <p:cNvSpPr/>
            <p:nvPr/>
          </p:nvSpPr>
          <p:spPr>
            <a:xfrm>
              <a:off x="4059479" y="-6603"/>
              <a:ext cx="3978769" cy="1655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254761" y="-421225"/>
              <a:ext cx="3588203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3000" b="1" dirty="0" smtClean="0">
                  <a:solidFill>
                    <a:srgbClr val="FCBD3E"/>
                  </a:solidFill>
                  <a:latin typeface="Bahnschrift SemiBold" panose="020B0502040204020203" pitchFamily="34" charset="0"/>
                </a:rPr>
                <a:t>25</a:t>
              </a:r>
              <a:endParaRPr lang="pl-PL" sz="23000" b="1" dirty="0">
                <a:solidFill>
                  <a:srgbClr val="FCBD3E"/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20" name="pole tekstowe 19"/>
            <p:cNvSpPr txBox="1"/>
            <p:nvPr/>
          </p:nvSpPr>
          <p:spPr>
            <a:xfrm>
              <a:off x="3601607" y="3097443"/>
              <a:ext cx="5050971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pl-PL" sz="4400" baseline="30000" dirty="0" smtClean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NAUKOWYCH KÓŁ</a:t>
              </a:r>
            </a:p>
            <a:p>
              <a:pPr algn="ctr">
                <a:lnSpc>
                  <a:spcPct val="70000"/>
                </a:lnSpc>
              </a:pPr>
              <a:r>
                <a:rPr lang="pl-PL" sz="4400" baseline="30000" dirty="0" smtClean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STUDENCKICH</a:t>
              </a:r>
              <a:endParaRPr lang="pl-PL" sz="4400" dirty="0">
                <a:solidFill>
                  <a:srgbClr val="173862"/>
                </a:solidFill>
                <a:latin typeface="Bahnschrift Light" panose="020B0502040204020203" pitchFamily="34" charset="0"/>
              </a:endParaRPr>
            </a:p>
          </p:txBody>
        </p:sp>
      </p:grp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  <p:sp>
        <p:nvSpPr>
          <p:cNvPr id="24" name="Owal 23"/>
          <p:cNvSpPr/>
          <p:nvPr/>
        </p:nvSpPr>
        <p:spPr>
          <a:xfrm>
            <a:off x="1064912" y="2902697"/>
            <a:ext cx="3260816" cy="3260816"/>
          </a:xfrm>
          <a:prstGeom prst="ellipse">
            <a:avLst/>
          </a:prstGeom>
          <a:solidFill>
            <a:srgbClr val="CCE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Owal 30"/>
          <p:cNvSpPr/>
          <p:nvPr/>
        </p:nvSpPr>
        <p:spPr>
          <a:xfrm>
            <a:off x="7708938" y="3132316"/>
            <a:ext cx="3260816" cy="3260816"/>
          </a:xfrm>
          <a:prstGeom prst="ellipse">
            <a:avLst/>
          </a:prstGeom>
          <a:solidFill>
            <a:srgbClr val="CCE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8" name="Owal 27"/>
          <p:cNvSpPr/>
          <p:nvPr/>
        </p:nvSpPr>
        <p:spPr>
          <a:xfrm>
            <a:off x="339142" y="573467"/>
            <a:ext cx="2826018" cy="2826018"/>
          </a:xfrm>
          <a:prstGeom prst="ellipse">
            <a:avLst/>
          </a:prstGeom>
          <a:solidFill>
            <a:srgbClr val="CCE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Owal 14"/>
          <p:cNvSpPr/>
          <p:nvPr/>
        </p:nvSpPr>
        <p:spPr>
          <a:xfrm>
            <a:off x="8663801" y="589935"/>
            <a:ext cx="2993990" cy="2993990"/>
          </a:xfrm>
          <a:prstGeom prst="ellipse">
            <a:avLst/>
          </a:prstGeom>
          <a:solidFill>
            <a:srgbClr val="CCE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17" y="670433"/>
            <a:ext cx="3898148" cy="259876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37" y="3038564"/>
            <a:ext cx="3004123" cy="300789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956" y="3253172"/>
            <a:ext cx="3042166" cy="304216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168" y="705641"/>
            <a:ext cx="2763930" cy="276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5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410198" y="423131"/>
            <a:ext cx="11459910" cy="5635838"/>
          </a:xfrm>
          <a:prstGeom prst="rect">
            <a:avLst/>
          </a:prstGeom>
          <a:gradFill>
            <a:gsLst>
              <a:gs pos="0">
                <a:srgbClr val="36368C"/>
              </a:gs>
              <a:gs pos="60000">
                <a:srgbClr val="C61E5B"/>
              </a:gs>
              <a:gs pos="75000">
                <a:srgbClr val="E12F31"/>
              </a:gs>
              <a:gs pos="100000">
                <a:srgbClr val="E4332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15"/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gradFill flip="none" rotWithShape="1">
            <a:gsLst>
              <a:gs pos="0">
                <a:srgbClr val="173862"/>
              </a:gs>
              <a:gs pos="74000">
                <a:schemeClr val="accent1">
                  <a:shade val="67500"/>
                  <a:satMod val="11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5" y="6451181"/>
            <a:ext cx="345785" cy="340116"/>
          </a:xfrm>
          <a:prstGeom prst="rect">
            <a:avLst/>
          </a:prstGeom>
        </p:spPr>
      </p:pic>
      <p:sp>
        <p:nvSpPr>
          <p:cNvPr id="18" name="pole tekstowe 17"/>
          <p:cNvSpPr txBox="1"/>
          <p:nvPr/>
        </p:nvSpPr>
        <p:spPr>
          <a:xfrm>
            <a:off x="1200150" y="6552398"/>
            <a:ext cx="5019675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aseline="30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AWF KATOWICE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IDEALNE MIEJSCE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  <p:sp>
        <p:nvSpPr>
          <p:cNvPr id="25" name="pole tekstowe 24"/>
          <p:cNvSpPr txBox="1"/>
          <p:nvPr/>
        </p:nvSpPr>
        <p:spPr>
          <a:xfrm>
            <a:off x="985909" y="3737097"/>
            <a:ext cx="41682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aseline="300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Co </a:t>
            </a:r>
            <a:r>
              <a:rPr lang="pl-PL" baseline="30000" dirty="0">
                <a:solidFill>
                  <a:schemeClr val="bg1"/>
                </a:solidFill>
                <a:latin typeface="Bahnschrift Light" panose="020B0502040204020203" pitchFamily="34" charset="0"/>
              </a:rPr>
              <a:t>roku na program festiwalu składają się setki różnorodnych aktywności o charakterze popularyzującym naukę i sztukę: wykłady, warsztaty, stanowiska pokazowe, wystawy, koncerty, spotkania z gośćmi specjalnymi i inne inicjatywy. Przestrzeń festiwalowa podzielona jest na sześć stref poświęconych przyrodzie, technice, naukom humanistyczno-społecznym, naukom ścisłym, medycynie </a:t>
            </a:r>
            <a:endParaRPr lang="pl-PL" baseline="30000" dirty="0" smtClean="0">
              <a:solidFill>
                <a:schemeClr val="bg1"/>
              </a:solidFill>
              <a:latin typeface="Bahnschrift Light" panose="020B0502040204020203" pitchFamily="34" charset="0"/>
            </a:endParaRPr>
          </a:p>
          <a:p>
            <a:r>
              <a:rPr lang="pl-PL" baseline="300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i </a:t>
            </a:r>
            <a:r>
              <a:rPr lang="pl-PL" baseline="30000" dirty="0">
                <a:solidFill>
                  <a:schemeClr val="bg1"/>
                </a:solidFill>
                <a:latin typeface="Bahnschrift Light" panose="020B0502040204020203" pitchFamily="34" charset="0"/>
              </a:rPr>
              <a:t>zdrowiu oraz sztuce, a także strefy specjalne. </a:t>
            </a:r>
          </a:p>
        </p:txBody>
      </p:sp>
      <p:sp>
        <p:nvSpPr>
          <p:cNvPr id="10" name="Prostokąt zaokrąglony 9"/>
          <p:cNvSpPr/>
          <p:nvPr/>
        </p:nvSpPr>
        <p:spPr>
          <a:xfrm>
            <a:off x="867869" y="981075"/>
            <a:ext cx="4286250" cy="24955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Prostokąt zaokrąglony 37"/>
          <p:cNvSpPr/>
          <p:nvPr/>
        </p:nvSpPr>
        <p:spPr>
          <a:xfrm>
            <a:off x="7563807" y="544939"/>
            <a:ext cx="3218494" cy="1869786"/>
          </a:xfrm>
          <a:prstGeom prst="roundRect">
            <a:avLst/>
          </a:prstGeom>
          <a:gradFill>
            <a:gsLst>
              <a:gs pos="0">
                <a:srgbClr val="36368C"/>
              </a:gs>
              <a:gs pos="60000">
                <a:srgbClr val="C61E5B"/>
              </a:gs>
              <a:gs pos="75000">
                <a:srgbClr val="E12F31"/>
              </a:gs>
              <a:gs pos="100000">
                <a:srgbClr val="E4332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850" y="639282"/>
            <a:ext cx="2545613" cy="1691419"/>
          </a:xfrm>
          <a:prstGeom prst="roundRect">
            <a:avLst/>
          </a:prstGeom>
        </p:spPr>
      </p:pic>
      <p:sp>
        <p:nvSpPr>
          <p:cNvPr id="22" name="Prostokąt zaokrąglony 21"/>
          <p:cNvSpPr/>
          <p:nvPr/>
        </p:nvSpPr>
        <p:spPr>
          <a:xfrm>
            <a:off x="5257800" y="865585"/>
            <a:ext cx="3562350" cy="2573673"/>
          </a:xfrm>
          <a:prstGeom prst="roundRect">
            <a:avLst/>
          </a:prstGeom>
          <a:gradFill>
            <a:gsLst>
              <a:gs pos="0">
                <a:srgbClr val="36368C"/>
              </a:gs>
              <a:gs pos="60000">
                <a:srgbClr val="C61E5B"/>
              </a:gs>
              <a:gs pos="75000">
                <a:srgbClr val="E12F31"/>
              </a:gs>
              <a:gs pos="100000">
                <a:srgbClr val="E4332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575" y="1043911"/>
            <a:ext cx="3356945" cy="2234233"/>
          </a:xfrm>
          <a:prstGeom prst="round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59" y="1081534"/>
            <a:ext cx="4121669" cy="2320032"/>
          </a:xfrm>
          <a:prstGeom prst="roundRect">
            <a:avLst/>
          </a:prstGeom>
        </p:spPr>
      </p:pic>
      <p:sp>
        <p:nvSpPr>
          <p:cNvPr id="36" name="Prostokąt zaokrąglony 35"/>
          <p:cNvSpPr/>
          <p:nvPr/>
        </p:nvSpPr>
        <p:spPr>
          <a:xfrm>
            <a:off x="5467350" y="3645337"/>
            <a:ext cx="3352800" cy="2200464"/>
          </a:xfrm>
          <a:prstGeom prst="roundRect">
            <a:avLst/>
          </a:prstGeom>
          <a:gradFill>
            <a:gsLst>
              <a:gs pos="0">
                <a:srgbClr val="36368C"/>
              </a:gs>
              <a:gs pos="60000">
                <a:srgbClr val="C61E5B"/>
              </a:gs>
              <a:gs pos="75000">
                <a:srgbClr val="E12F31"/>
              </a:gs>
              <a:gs pos="100000">
                <a:srgbClr val="E4332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447" y="3734284"/>
            <a:ext cx="3071417" cy="2040786"/>
          </a:xfrm>
          <a:prstGeom prst="roundRect">
            <a:avLst/>
          </a:prstGeom>
        </p:spPr>
      </p:pic>
      <p:sp>
        <p:nvSpPr>
          <p:cNvPr id="37" name="Prostokąt zaokrąglony 36"/>
          <p:cNvSpPr/>
          <p:nvPr/>
        </p:nvSpPr>
        <p:spPr>
          <a:xfrm>
            <a:off x="8343900" y="2600325"/>
            <a:ext cx="3385291" cy="2000250"/>
          </a:xfrm>
          <a:prstGeom prst="roundRect">
            <a:avLst/>
          </a:prstGeom>
          <a:gradFill>
            <a:gsLst>
              <a:gs pos="0">
                <a:srgbClr val="36368C"/>
              </a:gs>
              <a:gs pos="60000">
                <a:srgbClr val="C61E5B"/>
              </a:gs>
              <a:gs pos="75000">
                <a:srgbClr val="E12F31"/>
              </a:gs>
              <a:gs pos="100000">
                <a:srgbClr val="E4332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59" y="2704658"/>
            <a:ext cx="2670430" cy="178028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0735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gradFill flip="none" rotWithShape="1">
            <a:gsLst>
              <a:gs pos="0">
                <a:srgbClr val="173862"/>
              </a:gs>
              <a:gs pos="74000">
                <a:schemeClr val="accent1">
                  <a:shade val="67500"/>
                  <a:satMod val="11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5" y="6451181"/>
            <a:ext cx="345785" cy="340116"/>
          </a:xfrm>
          <a:prstGeom prst="rect">
            <a:avLst/>
          </a:prstGeom>
        </p:spPr>
      </p:pic>
      <p:sp>
        <p:nvSpPr>
          <p:cNvPr id="18" name="pole tekstowe 17"/>
          <p:cNvSpPr txBox="1"/>
          <p:nvPr/>
        </p:nvSpPr>
        <p:spPr>
          <a:xfrm>
            <a:off x="1200150" y="6552398"/>
            <a:ext cx="5019675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aseline="30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AWF KATOWICE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IDEALNE MIEJSCE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60" y="361340"/>
            <a:ext cx="4039638" cy="199288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4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/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gradFill flip="none" rotWithShape="1">
            <a:gsLst>
              <a:gs pos="0">
                <a:srgbClr val="173862"/>
              </a:gs>
              <a:gs pos="74000">
                <a:schemeClr val="accent1">
                  <a:shade val="67500"/>
                  <a:satMod val="11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5" y="6451181"/>
            <a:ext cx="345785" cy="340116"/>
          </a:xfrm>
          <a:prstGeom prst="rect">
            <a:avLst/>
          </a:prstGeom>
        </p:spPr>
      </p:pic>
      <p:sp>
        <p:nvSpPr>
          <p:cNvPr id="18" name="pole tekstowe 17"/>
          <p:cNvSpPr txBox="1"/>
          <p:nvPr/>
        </p:nvSpPr>
        <p:spPr>
          <a:xfrm>
            <a:off x="1200150" y="6552398"/>
            <a:ext cx="5019675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aseline="30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AWF KATOWICE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IDEALNE MIEJSCE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  <p:sp>
        <p:nvSpPr>
          <p:cNvPr id="20" name="pole tekstowe 19"/>
          <p:cNvSpPr txBox="1"/>
          <p:nvPr/>
        </p:nvSpPr>
        <p:spPr>
          <a:xfrm>
            <a:off x="447436" y="817465"/>
            <a:ext cx="7182090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80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Wydarzenia studenckie na AWF Katowice </a:t>
            </a:r>
            <a:endParaRPr lang="pl-PL" sz="8000" baseline="30000" dirty="0">
              <a:solidFill>
                <a:srgbClr val="EB8015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468675" y="1825051"/>
            <a:ext cx="35887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Studenckie życie to nie tylko nauka i „zakuwanie” do sesji. To także nowi znajomi i dobra zabawa. Poznajcie kilka imprez, które są organizowane corocznie skupiając rzesze młodych ludzi przy dobrej zabawie</a:t>
            </a:r>
            <a:r>
              <a:rPr lang="pl-PL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:</a:t>
            </a:r>
          </a:p>
          <a:p>
            <a:endParaRPr lang="pl-PL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aseline="30000" dirty="0" err="1" smtClean="0">
                <a:solidFill>
                  <a:srgbClr val="EB8015"/>
                </a:solidFill>
                <a:latin typeface="Bahnschrift Light" panose="020B0502040204020203" pitchFamily="34" charset="0"/>
              </a:rPr>
              <a:t>AWFalia</a:t>
            </a:r>
            <a:endParaRPr lang="pl-PL" baseline="30000" dirty="0">
              <a:solidFill>
                <a:srgbClr val="EB8015"/>
              </a:solidFill>
              <a:latin typeface="Bahnschrift 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Otrzęsiny</a:t>
            </a:r>
            <a:endParaRPr lang="pl-PL" baseline="30000" dirty="0">
              <a:solidFill>
                <a:srgbClr val="EB8015"/>
              </a:solidFill>
              <a:latin typeface="Bahnschrift 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Maraton </a:t>
            </a:r>
            <a:r>
              <a:rPr lang="pl-PL" baseline="30000" dirty="0">
                <a:solidFill>
                  <a:srgbClr val="EB8015"/>
                </a:solidFill>
                <a:latin typeface="Bahnschrift Light" panose="020B0502040204020203" pitchFamily="34" charset="0"/>
              </a:rPr>
              <a:t>pływacki EKIDEN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Turnieje </a:t>
            </a:r>
            <a:r>
              <a:rPr lang="pl-PL" baseline="30000" dirty="0">
                <a:solidFill>
                  <a:srgbClr val="EB8015"/>
                </a:solidFill>
                <a:latin typeface="Bahnschrift Light" panose="020B0502040204020203" pitchFamily="34" charset="0"/>
              </a:rPr>
              <a:t>sportowe (m. in</a:t>
            </a:r>
            <a:r>
              <a:rPr lang="pl-PL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.: piłka </a:t>
            </a:r>
            <a:r>
              <a:rPr lang="pl-PL" baseline="30000" dirty="0">
                <a:solidFill>
                  <a:srgbClr val="EB8015"/>
                </a:solidFill>
                <a:latin typeface="Bahnschrift Light" panose="020B0502040204020203" pitchFamily="34" charset="0"/>
              </a:rPr>
              <a:t>nożna, siatkówka, koszykówka)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869" y="2944991"/>
            <a:ext cx="3646632" cy="2432274"/>
          </a:xfrm>
          <a:prstGeom prst="round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745" y="220364"/>
            <a:ext cx="2620736" cy="3928192"/>
          </a:xfrm>
          <a:prstGeom prst="round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189" y="1168299"/>
            <a:ext cx="2709764" cy="2032323"/>
          </a:xfrm>
          <a:prstGeom prst="round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245" y="3532192"/>
            <a:ext cx="2932587" cy="265908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0066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Obraz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444" y="3348636"/>
            <a:ext cx="1129455" cy="1129455"/>
          </a:xfrm>
          <a:prstGeom prst="rect">
            <a:avLst/>
          </a:prstGeom>
        </p:spPr>
      </p:pic>
      <p:sp>
        <p:nvSpPr>
          <p:cNvPr id="27" name="Owal 26"/>
          <p:cNvSpPr/>
          <p:nvPr/>
        </p:nvSpPr>
        <p:spPr>
          <a:xfrm>
            <a:off x="4270234" y="1304867"/>
            <a:ext cx="3899181" cy="3899181"/>
          </a:xfrm>
          <a:prstGeom prst="ellipse">
            <a:avLst/>
          </a:prstGeom>
          <a:solidFill>
            <a:srgbClr val="FCB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4233741" y="2887442"/>
            <a:ext cx="3972165" cy="1025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pl-PL" sz="65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UMOWY </a:t>
            </a:r>
          </a:p>
          <a:p>
            <a:pPr algn="ctr">
              <a:lnSpc>
                <a:spcPct val="70000"/>
              </a:lnSpc>
            </a:pPr>
            <a:r>
              <a:rPr lang="pl-PL" sz="65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PARTNERSKIE </a:t>
            </a:r>
            <a:endParaRPr lang="pl-PL" sz="6500" baseline="30000" dirty="0">
              <a:solidFill>
                <a:srgbClr val="EB8015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gradFill flip="none" rotWithShape="1">
            <a:gsLst>
              <a:gs pos="0">
                <a:srgbClr val="173862"/>
              </a:gs>
              <a:gs pos="74000">
                <a:schemeClr val="accent1">
                  <a:shade val="67500"/>
                  <a:satMod val="11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5" y="6451181"/>
            <a:ext cx="345785" cy="340116"/>
          </a:xfrm>
          <a:prstGeom prst="rect">
            <a:avLst/>
          </a:prstGeom>
        </p:spPr>
      </p:pic>
      <p:sp>
        <p:nvSpPr>
          <p:cNvPr id="18" name="pole tekstowe 17"/>
          <p:cNvSpPr txBox="1"/>
          <p:nvPr/>
        </p:nvSpPr>
        <p:spPr>
          <a:xfrm>
            <a:off x="1200150" y="6552398"/>
            <a:ext cx="5019675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aseline="30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AWF KATOWICE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IDEALNE MIEJSCE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</p:txBody>
      </p:sp>
      <p:sp>
        <p:nvSpPr>
          <p:cNvPr id="46" name="pole tekstowe 45"/>
          <p:cNvSpPr txBox="1"/>
          <p:nvPr/>
        </p:nvSpPr>
        <p:spPr>
          <a:xfrm>
            <a:off x="2091458" y="4262992"/>
            <a:ext cx="2284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aseline="30000" dirty="0" err="1">
                <a:solidFill>
                  <a:srgbClr val="173862"/>
                </a:solidFill>
                <a:latin typeface="Bahnschrift Light" panose="020B0502040204020203" pitchFamily="34" charset="0"/>
              </a:rPr>
              <a:t>Silesian</a:t>
            </a:r>
            <a:r>
              <a:rPr lang="pl-PL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 University </a:t>
            </a:r>
            <a:endParaRPr lang="pl-PL" baseline="30000" dirty="0" smtClean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pPr algn="ctr"/>
            <a:r>
              <a:rPr lang="pl-PL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Network</a:t>
            </a:r>
            <a:endParaRPr lang="pl-PL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36" name="pole tekstowe 35"/>
          <p:cNvSpPr txBox="1"/>
          <p:nvPr/>
        </p:nvSpPr>
        <p:spPr>
          <a:xfrm>
            <a:off x="8181839" y="4271328"/>
            <a:ext cx="2013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Wyższa Szkoła </a:t>
            </a:r>
            <a:endParaRPr lang="pl-PL" baseline="30000" dirty="0" smtClean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pPr algn="ctr"/>
            <a:r>
              <a:rPr lang="pl-PL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Policji </a:t>
            </a:r>
            <a:r>
              <a:rPr lang="pl-PL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w Szczytnie</a:t>
            </a: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082" y="3435106"/>
            <a:ext cx="777272" cy="777272"/>
          </a:xfrm>
          <a:prstGeom prst="rect">
            <a:avLst/>
          </a:prstGeom>
        </p:spPr>
      </p:pic>
      <p:grpSp>
        <p:nvGrpSpPr>
          <p:cNvPr id="26" name="Grupa 25"/>
          <p:cNvGrpSpPr/>
          <p:nvPr/>
        </p:nvGrpSpPr>
        <p:grpSpPr>
          <a:xfrm>
            <a:off x="8268277" y="1821219"/>
            <a:ext cx="1812881" cy="1297887"/>
            <a:chOff x="6684958" y="1504782"/>
            <a:chExt cx="1812881" cy="1297887"/>
          </a:xfrm>
        </p:grpSpPr>
        <p:sp>
          <p:nvSpPr>
            <p:cNvPr id="31" name="pole tekstowe 30"/>
            <p:cNvSpPr txBox="1"/>
            <p:nvPr/>
          </p:nvSpPr>
          <p:spPr>
            <a:xfrm>
              <a:off x="6684958" y="2341004"/>
              <a:ext cx="18128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Polski Związek </a:t>
              </a:r>
              <a:endParaRPr lang="pl-PL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endParaRPr>
            </a:p>
            <a:p>
              <a:pPr algn="ctr"/>
              <a:r>
                <a:rPr lang="pl-PL" baseline="30000" dirty="0" smtClean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Lekkiej </a:t>
              </a:r>
              <a:r>
                <a:rPr lang="pl-PL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Atletyki</a:t>
              </a:r>
            </a:p>
          </p:txBody>
        </p:sp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0067" y="1504782"/>
              <a:ext cx="722665" cy="732892"/>
            </a:xfrm>
            <a:prstGeom prst="rect">
              <a:avLst/>
            </a:prstGeom>
          </p:spPr>
        </p:pic>
      </p:grpSp>
      <p:grpSp>
        <p:nvGrpSpPr>
          <p:cNvPr id="25" name="Grupa 24"/>
          <p:cNvGrpSpPr/>
          <p:nvPr/>
        </p:nvGrpSpPr>
        <p:grpSpPr>
          <a:xfrm>
            <a:off x="2522736" y="1820250"/>
            <a:ext cx="1264964" cy="1260382"/>
            <a:chOff x="8793476" y="1504782"/>
            <a:chExt cx="1264964" cy="1260382"/>
          </a:xfrm>
        </p:grpSpPr>
        <p:sp>
          <p:nvSpPr>
            <p:cNvPr id="43" name="pole tekstowe 42"/>
            <p:cNvSpPr txBox="1"/>
            <p:nvPr/>
          </p:nvSpPr>
          <p:spPr>
            <a:xfrm>
              <a:off x="8793476" y="2303499"/>
              <a:ext cx="12649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Śląski Związek </a:t>
              </a:r>
              <a:endParaRPr lang="pl-PL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endParaRPr>
            </a:p>
            <a:p>
              <a:pPr algn="ctr"/>
              <a:r>
                <a:rPr lang="pl-PL" baseline="30000" dirty="0" smtClean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Piłki </a:t>
              </a:r>
              <a:r>
                <a:rPr lang="pl-PL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Nożnej</a:t>
              </a:r>
            </a:p>
          </p:txBody>
        </p:sp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8436" y="1504782"/>
              <a:ext cx="735044" cy="735044"/>
            </a:xfrm>
            <a:prstGeom prst="rect">
              <a:avLst/>
            </a:prstGeom>
          </p:spPr>
        </p:pic>
      </p:grpSp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537" y="470459"/>
            <a:ext cx="1826240" cy="1168236"/>
          </a:xfrm>
          <a:prstGeom prst="rect">
            <a:avLst/>
          </a:prstGeom>
        </p:spPr>
      </p:pic>
      <p:grpSp>
        <p:nvGrpSpPr>
          <p:cNvPr id="11" name="Grupa 10"/>
          <p:cNvGrpSpPr/>
          <p:nvPr/>
        </p:nvGrpSpPr>
        <p:grpSpPr>
          <a:xfrm>
            <a:off x="3121484" y="4811943"/>
            <a:ext cx="1743588" cy="1455372"/>
            <a:chOff x="4555398" y="4583805"/>
            <a:chExt cx="1743588" cy="1455372"/>
          </a:xfrm>
        </p:grpSpPr>
        <p:sp>
          <p:nvSpPr>
            <p:cNvPr id="28" name="pole tekstowe 27"/>
            <p:cNvSpPr txBox="1"/>
            <p:nvPr/>
          </p:nvSpPr>
          <p:spPr>
            <a:xfrm>
              <a:off x="4555398" y="5762178"/>
              <a:ext cx="17435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Miasto Katowice</a:t>
              </a:r>
            </a:p>
          </p:txBody>
        </p:sp>
        <p:pic>
          <p:nvPicPr>
            <p:cNvPr id="8" name="Obraz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0518" y="4583805"/>
              <a:ext cx="1173349" cy="1173349"/>
            </a:xfrm>
            <a:prstGeom prst="rect">
              <a:avLst/>
            </a:prstGeom>
          </p:spPr>
        </p:pic>
      </p:grpSp>
      <p:pic>
        <p:nvPicPr>
          <p:cNvPr id="14" name="Obraz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753" y="140297"/>
            <a:ext cx="1672131" cy="789687"/>
          </a:xfrm>
          <a:prstGeom prst="rect">
            <a:avLst/>
          </a:prstGeom>
        </p:spPr>
      </p:pic>
      <p:grpSp>
        <p:nvGrpSpPr>
          <p:cNvPr id="22" name="Grupa 21"/>
          <p:cNvGrpSpPr/>
          <p:nvPr/>
        </p:nvGrpSpPr>
        <p:grpSpPr>
          <a:xfrm>
            <a:off x="7419058" y="4936294"/>
            <a:ext cx="1775567" cy="1340133"/>
            <a:chOff x="428317" y="4427999"/>
            <a:chExt cx="1775567" cy="1340133"/>
          </a:xfrm>
        </p:grpSpPr>
        <p:sp>
          <p:nvSpPr>
            <p:cNvPr id="52" name="pole tekstowe 51"/>
            <p:cNvSpPr txBox="1"/>
            <p:nvPr/>
          </p:nvSpPr>
          <p:spPr>
            <a:xfrm>
              <a:off x="428317" y="5306467"/>
              <a:ext cx="17755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Gliwicki Klub Sportowy </a:t>
              </a:r>
              <a:endParaRPr lang="pl-PL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endParaRPr>
            </a:p>
            <a:p>
              <a:pPr algn="ctr"/>
              <a:r>
                <a:rPr lang="pl-PL" baseline="30000" dirty="0" smtClean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„</a:t>
              </a:r>
              <a:r>
                <a:rPr lang="pl-PL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Piast” S.A.</a:t>
              </a:r>
            </a:p>
          </p:txBody>
        </p:sp>
        <p:pic>
          <p:nvPicPr>
            <p:cNvPr id="21" name="Obraz 2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446" y="4427999"/>
              <a:ext cx="798901" cy="798901"/>
            </a:xfrm>
            <a:prstGeom prst="rect">
              <a:avLst/>
            </a:prstGeom>
          </p:spPr>
        </p:pic>
      </p:grpSp>
      <p:sp>
        <p:nvSpPr>
          <p:cNvPr id="32" name="Owal 31"/>
          <p:cNvSpPr/>
          <p:nvPr/>
        </p:nvSpPr>
        <p:spPr>
          <a:xfrm>
            <a:off x="4067787" y="1117425"/>
            <a:ext cx="4274064" cy="4274064"/>
          </a:xfrm>
          <a:prstGeom prst="ellipse">
            <a:avLst/>
          </a:prstGeom>
          <a:noFill/>
          <a:ln w="28575">
            <a:solidFill>
              <a:srgbClr val="EB801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rgbClr val="EB8015"/>
                </a:solidFill>
              </a:ln>
            </a:endParaRPr>
          </a:p>
        </p:txBody>
      </p:sp>
      <p:pic>
        <p:nvPicPr>
          <p:cNvPr id="80" name="Obraz 7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597" y="769472"/>
            <a:ext cx="1582651" cy="53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1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0" y="6419850"/>
            <a:ext cx="12192000" cy="438150"/>
            <a:chOff x="0" y="6419850"/>
            <a:chExt cx="12192000" cy="438150"/>
          </a:xfrm>
        </p:grpSpPr>
        <p:sp>
          <p:nvSpPr>
            <p:cNvPr id="3" name="Prostokąt 2"/>
            <p:cNvSpPr/>
            <p:nvPr/>
          </p:nvSpPr>
          <p:spPr>
            <a:xfrm>
              <a:off x="0" y="6419850"/>
              <a:ext cx="12192000" cy="438150"/>
            </a:xfrm>
            <a:prstGeom prst="rect">
              <a:avLst/>
            </a:prstGeom>
            <a:gradFill flip="none" rotWithShape="1">
              <a:gsLst>
                <a:gs pos="0">
                  <a:srgbClr val="173862"/>
                </a:gs>
                <a:gs pos="74000">
                  <a:schemeClr val="accent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115" y="6451181"/>
              <a:ext cx="345785" cy="340116"/>
            </a:xfrm>
            <a:prstGeom prst="rect">
              <a:avLst/>
            </a:prstGeom>
          </p:spPr>
        </p:pic>
        <p:sp>
          <p:nvSpPr>
            <p:cNvPr id="5" name="pole tekstowe 4"/>
            <p:cNvSpPr txBox="1"/>
            <p:nvPr/>
          </p:nvSpPr>
          <p:spPr>
            <a:xfrm>
              <a:off x="1200150" y="6552398"/>
              <a:ext cx="5019675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baseline="30000" dirty="0" smtClean="0">
                  <a:solidFill>
                    <a:schemeClr val="bg1"/>
                  </a:solidFill>
                  <a:latin typeface="Bahnschrift" panose="020B0502040204020203" pitchFamily="34" charset="0"/>
                </a:rPr>
                <a:t>AWF KATOWICE </a:t>
              </a:r>
              <a:r>
                <a:rPr lang="pl-PL" sz="2000" baseline="30000" dirty="0" smtClean="0">
                  <a:solidFill>
                    <a:srgbClr val="EB8015"/>
                  </a:solidFill>
                  <a:latin typeface="Bahnschrift" panose="020B0502040204020203" pitchFamily="34" charset="0"/>
                </a:rPr>
                <a:t>IDEALNE MIEJSCE</a:t>
              </a:r>
              <a:endPara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6" name="pole tekstowe 5"/>
          <p:cNvSpPr txBox="1"/>
          <p:nvPr/>
        </p:nvSpPr>
        <p:spPr>
          <a:xfrm>
            <a:off x="405000" y="2127856"/>
            <a:ext cx="335280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72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Nasi</a:t>
            </a:r>
          </a:p>
          <a:p>
            <a:pPr>
              <a:lnSpc>
                <a:spcPct val="70000"/>
              </a:lnSpc>
            </a:pPr>
            <a:r>
              <a:rPr lang="pl-PL" sz="72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Trenerzy</a:t>
            </a:r>
            <a:endParaRPr lang="pl-PL" sz="72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3262550" y="2372193"/>
            <a:ext cx="255410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ANTONI PIECHNICZEK</a:t>
            </a: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trener piłkarskiej reprezentacji 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Polski z którą zdobył brązowy medal podczas 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mistrzostw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ś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wiata </a:t>
            </a: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w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Hiszpanii w 1982 roku. </a:t>
            </a:r>
          </a:p>
        </p:txBody>
      </p:sp>
      <p:pic>
        <p:nvPicPr>
          <p:cNvPr id="23" name="Obraz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22" y="331847"/>
            <a:ext cx="1251456" cy="1215700"/>
          </a:xfrm>
          <a:prstGeom prst="rect">
            <a:avLst/>
          </a:prstGeom>
        </p:spPr>
      </p:pic>
      <p:sp>
        <p:nvSpPr>
          <p:cNvPr id="24" name="pole tekstowe 23"/>
          <p:cNvSpPr txBox="1"/>
          <p:nvPr/>
        </p:nvSpPr>
        <p:spPr>
          <a:xfrm>
            <a:off x="5915843" y="2355323"/>
            <a:ext cx="293846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ALEKSANDER MATUSIŃSKI</a:t>
            </a: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 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trener lekkoatletyczny specjalizujący się w biegach na 400 m. Twórca sukcesów polskiej sztafety 4x400 m („Aniołki </a:t>
            </a:r>
            <a:r>
              <a:rPr lang="pl-PL" sz="1600" baseline="30000" dirty="0" err="1">
                <a:solidFill>
                  <a:srgbClr val="173862"/>
                </a:solidFill>
                <a:latin typeface="Bahnschrift Light" panose="020B0502040204020203" pitchFamily="34" charset="0"/>
              </a:rPr>
              <a:t>Matusińskiego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”) oraz Justyny Święty-</a:t>
            </a:r>
            <a:r>
              <a:rPr lang="pl-PL" sz="1600" baseline="30000" dirty="0" err="1">
                <a:solidFill>
                  <a:srgbClr val="173862"/>
                </a:solidFill>
                <a:latin typeface="Bahnschrift Light" panose="020B0502040204020203" pitchFamily="34" charset="0"/>
              </a:rPr>
              <a:t>Ersetic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. </a:t>
            </a:r>
          </a:p>
        </p:txBody>
      </p:sp>
      <p:sp>
        <p:nvSpPr>
          <p:cNvPr id="26" name="pole tekstowe 25"/>
          <p:cNvSpPr txBox="1"/>
          <p:nvPr/>
        </p:nvSpPr>
        <p:spPr>
          <a:xfrm>
            <a:off x="8911235" y="2372193"/>
            <a:ext cx="293846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IWONA KRUPA</a:t>
            </a: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 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trenerka lekkoatletyczna 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specjalizująca się w biegach sprinterskich. Trenerka najlepszej polskiej sprinterki </a:t>
            </a:r>
            <a:endParaRPr lang="pl-PL" sz="1600" baseline="30000" dirty="0" smtClean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Ewy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Swobody. </a:t>
            </a:r>
          </a:p>
        </p:txBody>
      </p:sp>
      <p:pic>
        <p:nvPicPr>
          <p:cNvPr id="27" name="Obraz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8629" y="241750"/>
            <a:ext cx="1641941" cy="2054300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8628" y="3399506"/>
            <a:ext cx="1641941" cy="2054300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724" y="3399506"/>
            <a:ext cx="1641941" cy="2054300"/>
          </a:xfrm>
          <a:prstGeom prst="rect">
            <a:avLst/>
          </a:prstGeom>
        </p:spPr>
      </p:pic>
      <p:pic>
        <p:nvPicPr>
          <p:cNvPr id="30" name="Obraz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725" y="242687"/>
            <a:ext cx="1641941" cy="2052426"/>
          </a:xfrm>
          <a:prstGeom prst="rect">
            <a:avLst/>
          </a:prstGeom>
        </p:spPr>
      </p:pic>
      <p:pic>
        <p:nvPicPr>
          <p:cNvPr id="31" name="Obraz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43451" y="241750"/>
            <a:ext cx="1641941" cy="2054300"/>
          </a:xfrm>
          <a:prstGeom prst="rect">
            <a:avLst/>
          </a:prstGeom>
        </p:spPr>
      </p:pic>
      <p:pic>
        <p:nvPicPr>
          <p:cNvPr id="32" name="Obraz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64102" y="3399506"/>
            <a:ext cx="1641941" cy="2054300"/>
          </a:xfrm>
          <a:prstGeom prst="rect">
            <a:avLst/>
          </a:prstGeom>
        </p:spPr>
      </p:pic>
      <p:sp>
        <p:nvSpPr>
          <p:cNvPr id="33" name="pole tekstowe 32"/>
          <p:cNvSpPr txBox="1"/>
          <p:nvPr/>
        </p:nvSpPr>
        <p:spPr>
          <a:xfrm>
            <a:off x="2968068" y="5523650"/>
            <a:ext cx="314306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JAKUB KARPIŃSKI</a:t>
            </a: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trener reprezentacji polski w pływaniu. 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Trener olimpijczyków z Tokio: Jakuba Majerskiego, Pauliny </a:t>
            </a:r>
            <a:r>
              <a:rPr lang="pl-PL" sz="1600" baseline="30000" dirty="0" err="1">
                <a:solidFill>
                  <a:srgbClr val="173862"/>
                </a:solidFill>
                <a:latin typeface="Bahnschrift Light" panose="020B0502040204020203" pitchFamily="34" charset="0"/>
              </a:rPr>
              <a:t>Pedy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, Kamila Sieradzkiego 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oraz Jakuba Kraski. </a:t>
            </a:r>
          </a:p>
        </p:txBody>
      </p:sp>
      <p:sp>
        <p:nvSpPr>
          <p:cNvPr id="34" name="pole tekstowe 33"/>
          <p:cNvSpPr txBox="1"/>
          <p:nvPr/>
        </p:nvSpPr>
        <p:spPr>
          <a:xfrm>
            <a:off x="5836563" y="5523650"/>
            <a:ext cx="314306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ROBERT WILK</a:t>
            </a: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 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trener reprezentacji 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Polski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w pływaniu. </a:t>
            </a:r>
            <a:endParaRPr lang="pl-PL" sz="1600" baseline="30000" dirty="0" smtClean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Trener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olimpijczyków z Tokio 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i Rio de </a:t>
            </a:r>
            <a:r>
              <a:rPr lang="pl-PL" sz="1600" baseline="30000" dirty="0" err="1">
                <a:solidFill>
                  <a:srgbClr val="173862"/>
                </a:solidFill>
                <a:latin typeface="Bahnschrift Light" panose="020B0502040204020203" pitchFamily="34" charset="0"/>
              </a:rPr>
              <a:t>Janeiro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 oraz medalistów MŚ i ME: Katarzyny </a:t>
            </a:r>
            <a:r>
              <a:rPr lang="pl-PL" sz="1600" baseline="30000" dirty="0" err="1" smtClean="0">
                <a:solidFill>
                  <a:srgbClr val="173862"/>
                </a:solidFill>
                <a:latin typeface="Bahnschrift Light" panose="020B0502040204020203" pitchFamily="34" charset="0"/>
              </a:rPr>
              <a:t>Wasick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i Pawła Juraszka. </a:t>
            </a:r>
          </a:p>
        </p:txBody>
      </p:sp>
      <p:sp>
        <p:nvSpPr>
          <p:cNvPr id="35" name="pole tekstowe 34"/>
          <p:cNvSpPr txBox="1"/>
          <p:nvPr/>
        </p:nvSpPr>
        <p:spPr>
          <a:xfrm>
            <a:off x="8832510" y="5505978"/>
            <a:ext cx="3143060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ŁUKASZ KRUCZEK</a:t>
            </a: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trener skoków narciarskich 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odpowiedzialny m. in. za sukcesy </a:t>
            </a:r>
            <a:endParaRPr lang="pl-PL" sz="1600" baseline="30000" dirty="0" smtClean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Kamila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Stocha w latach 2013-2016. </a:t>
            </a:r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3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0" y="6419850"/>
            <a:ext cx="12192000" cy="438150"/>
            <a:chOff x="0" y="6419850"/>
            <a:chExt cx="12192000" cy="438150"/>
          </a:xfrm>
        </p:grpSpPr>
        <p:sp>
          <p:nvSpPr>
            <p:cNvPr id="3" name="Prostokąt 2"/>
            <p:cNvSpPr/>
            <p:nvPr/>
          </p:nvSpPr>
          <p:spPr>
            <a:xfrm>
              <a:off x="0" y="6419850"/>
              <a:ext cx="12192000" cy="438150"/>
            </a:xfrm>
            <a:prstGeom prst="rect">
              <a:avLst/>
            </a:prstGeom>
            <a:gradFill flip="none" rotWithShape="1">
              <a:gsLst>
                <a:gs pos="0">
                  <a:srgbClr val="173862"/>
                </a:gs>
                <a:gs pos="74000">
                  <a:schemeClr val="accent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115" y="6451181"/>
              <a:ext cx="345785" cy="340116"/>
            </a:xfrm>
            <a:prstGeom prst="rect">
              <a:avLst/>
            </a:prstGeom>
          </p:spPr>
        </p:pic>
        <p:sp>
          <p:nvSpPr>
            <p:cNvPr id="5" name="pole tekstowe 4"/>
            <p:cNvSpPr txBox="1"/>
            <p:nvPr/>
          </p:nvSpPr>
          <p:spPr>
            <a:xfrm>
              <a:off x="1200150" y="6552398"/>
              <a:ext cx="5019675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baseline="30000" dirty="0" smtClean="0">
                  <a:solidFill>
                    <a:schemeClr val="bg1"/>
                  </a:solidFill>
                  <a:latin typeface="Bahnschrift" panose="020B0502040204020203" pitchFamily="34" charset="0"/>
                </a:rPr>
                <a:t>AWF KATOWICE </a:t>
              </a:r>
              <a:r>
                <a:rPr lang="pl-PL" sz="2000" baseline="30000" dirty="0" smtClean="0">
                  <a:solidFill>
                    <a:srgbClr val="EB8015"/>
                  </a:solidFill>
                  <a:latin typeface="Bahnschrift" panose="020B0502040204020203" pitchFamily="34" charset="0"/>
                </a:rPr>
                <a:t>IDEALNE MIEJSCE</a:t>
              </a:r>
              <a:endPara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6" name="pole tekstowe 5"/>
          <p:cNvSpPr txBox="1"/>
          <p:nvPr/>
        </p:nvSpPr>
        <p:spPr>
          <a:xfrm>
            <a:off x="405000" y="2127856"/>
            <a:ext cx="3655272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7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Nasi </a:t>
            </a:r>
          </a:p>
          <a:p>
            <a:pPr>
              <a:lnSpc>
                <a:spcPct val="70000"/>
              </a:lnSpc>
            </a:pPr>
            <a:r>
              <a:rPr lang="pl-PL" sz="7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Sportowcy 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3835726" y="2784256"/>
            <a:ext cx="2554100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ANITA WŁODARCZYK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t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rzykrotna mistrzyni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o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limpijska</a:t>
            </a:r>
            <a:endParaRPr lang="pl-PL" sz="16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23" name="Obraz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22" y="331847"/>
            <a:ext cx="1251456" cy="1215700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805" y="654749"/>
            <a:ext cx="1641940" cy="2052425"/>
          </a:xfrm>
          <a:prstGeom prst="rect">
            <a:avLst/>
          </a:prstGeom>
        </p:spPr>
      </p:pic>
      <p:sp>
        <p:nvSpPr>
          <p:cNvPr id="22" name="pole tekstowe 21"/>
          <p:cNvSpPr txBox="1"/>
          <p:nvPr/>
        </p:nvSpPr>
        <p:spPr>
          <a:xfrm>
            <a:off x="8031766" y="2784256"/>
            <a:ext cx="255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JUSTYNA ŚWIĘTY-ERSETIC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m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istrzyni olimpijska</a:t>
            </a:r>
            <a:endParaRPr lang="pl-PL" sz="16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 </a:t>
            </a:r>
            <a:endParaRPr lang="pl-PL" sz="16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25" name="Obraz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845" y="653812"/>
            <a:ext cx="1641940" cy="2054300"/>
          </a:xfrm>
          <a:prstGeom prst="rect">
            <a:avLst/>
          </a:prstGeom>
        </p:spPr>
      </p:pic>
      <p:sp>
        <p:nvSpPr>
          <p:cNvPr id="36" name="pole tekstowe 35"/>
          <p:cNvSpPr txBox="1"/>
          <p:nvPr/>
        </p:nvSpPr>
        <p:spPr>
          <a:xfrm>
            <a:off x="4882047" y="5639328"/>
            <a:ext cx="2554100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JUSTYNA ISKRZYCKA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m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istrzyni olimpijska</a:t>
            </a:r>
            <a:endParaRPr lang="pl-PL" sz="16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37" name="Obraz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126" y="3508884"/>
            <a:ext cx="1641940" cy="2054300"/>
          </a:xfrm>
          <a:prstGeom prst="rect">
            <a:avLst/>
          </a:prstGeom>
        </p:spPr>
      </p:pic>
      <p:sp>
        <p:nvSpPr>
          <p:cNvPr id="40" name="pole tekstowe 39"/>
          <p:cNvSpPr txBox="1"/>
          <p:nvPr/>
        </p:nvSpPr>
        <p:spPr>
          <a:xfrm>
            <a:off x="5933746" y="2784256"/>
            <a:ext cx="255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KATARZYNA WASICK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s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rebrna medalistka 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m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istrzostw świata </a:t>
            </a:r>
            <a:endParaRPr lang="pl-PL" sz="16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41" name="pole tekstowe 40"/>
          <p:cNvSpPr txBox="1"/>
          <p:nvPr/>
        </p:nvSpPr>
        <p:spPr>
          <a:xfrm>
            <a:off x="6911830" y="5639328"/>
            <a:ext cx="255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JAKUB MAJERSKI</a:t>
            </a: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brązowy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medalista </a:t>
            </a:r>
            <a:endParaRPr lang="pl-PL" sz="1600" baseline="30000" dirty="0" smtClean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mistrzostw </a:t>
            </a:r>
            <a:r>
              <a:rPr lang="pl-PL" sz="1600" baseline="30000" dirty="0" err="1" smtClean="0">
                <a:solidFill>
                  <a:srgbClr val="173862"/>
                </a:solidFill>
                <a:latin typeface="Bahnschrift Light" panose="020B0502040204020203" pitchFamily="34" charset="0"/>
              </a:rPr>
              <a:t>europy</a:t>
            </a:r>
            <a:endParaRPr lang="pl-PL" sz="16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42" name="Obraz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909" y="3508885"/>
            <a:ext cx="1641940" cy="2054299"/>
          </a:xfrm>
          <a:prstGeom prst="rect">
            <a:avLst/>
          </a:prstGeom>
        </p:spPr>
      </p:pic>
      <p:sp>
        <p:nvSpPr>
          <p:cNvPr id="43" name="pole tekstowe 42"/>
          <p:cNvSpPr txBox="1"/>
          <p:nvPr/>
        </p:nvSpPr>
        <p:spPr>
          <a:xfrm>
            <a:off x="8941613" y="5639328"/>
            <a:ext cx="255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MARTYNA SWATOWSKA</a:t>
            </a: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-WENGLARCZYK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brązowa medalistka olimpijska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 </a:t>
            </a:r>
            <a:endParaRPr lang="pl-PL" sz="16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44" name="Obraz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747" y="3513641"/>
            <a:ext cx="1635830" cy="2044787"/>
          </a:xfrm>
          <a:prstGeom prst="rect">
            <a:avLst/>
          </a:prstGeom>
        </p:spPr>
      </p:pic>
      <p:pic>
        <p:nvPicPr>
          <p:cNvPr id="45" name="Obraz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825" y="654753"/>
            <a:ext cx="1648402" cy="2060502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8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378" y="-219075"/>
            <a:ext cx="5122048" cy="4229100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683789" y="2944763"/>
            <a:ext cx="5669386" cy="52270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70000"/>
              </a:lnSpc>
            </a:pPr>
            <a:r>
              <a:rPr lang="pl-PL" sz="13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AWF</a:t>
            </a:r>
          </a:p>
          <a:p>
            <a:pPr>
              <a:lnSpc>
                <a:spcPct val="70000"/>
              </a:lnSpc>
            </a:pPr>
            <a:r>
              <a:rPr lang="pl-PL" sz="13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KATOWICE</a:t>
            </a:r>
          </a:p>
          <a:p>
            <a:pPr>
              <a:lnSpc>
                <a:spcPct val="70000"/>
              </a:lnSpc>
            </a:pPr>
            <a:r>
              <a:rPr lang="pl-PL" sz="130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IDEALNE</a:t>
            </a:r>
          </a:p>
          <a:p>
            <a:pPr>
              <a:lnSpc>
                <a:spcPct val="70000"/>
              </a:lnSpc>
            </a:pPr>
            <a:r>
              <a:rPr lang="pl-PL" sz="130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MIEJSCE</a:t>
            </a:r>
          </a:p>
          <a:p>
            <a:pPr>
              <a:lnSpc>
                <a:spcPct val="70000"/>
              </a:lnSpc>
            </a:pPr>
            <a:endParaRPr lang="pl-PL" sz="13000" dirty="0">
              <a:latin typeface="Bahnschrift Light" panose="020B0502040204020203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628" y="2355925"/>
            <a:ext cx="930061" cy="8921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73" y="1107304"/>
            <a:ext cx="1157878" cy="112479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841" y="762000"/>
            <a:ext cx="1884468" cy="5295900"/>
          </a:xfrm>
          <a:prstGeom prst="rect">
            <a:avLst/>
          </a:prstGeom>
        </p:spPr>
      </p:pic>
      <p:grpSp>
        <p:nvGrpSpPr>
          <p:cNvPr id="17" name="Grupa 16"/>
          <p:cNvGrpSpPr/>
          <p:nvPr/>
        </p:nvGrpSpPr>
        <p:grpSpPr>
          <a:xfrm>
            <a:off x="7381852" y="783701"/>
            <a:ext cx="2164820" cy="1098481"/>
            <a:chOff x="7381852" y="783701"/>
            <a:chExt cx="2164820" cy="1098481"/>
          </a:xfrm>
        </p:grpSpPr>
        <p:cxnSp>
          <p:nvCxnSpPr>
            <p:cNvPr id="10" name="Łącznik prosty ze strzałką 9"/>
            <p:cNvCxnSpPr/>
            <p:nvPr/>
          </p:nvCxnSpPr>
          <p:spPr>
            <a:xfrm>
              <a:off x="7466202" y="1451295"/>
              <a:ext cx="2080470" cy="0"/>
            </a:xfrm>
            <a:prstGeom prst="straightConnector1">
              <a:avLst/>
            </a:prstGeom>
            <a:ln w="19050">
              <a:solidFill>
                <a:srgbClr val="17386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1852" y="783701"/>
              <a:ext cx="209574" cy="314361"/>
            </a:xfrm>
            <a:prstGeom prst="rect">
              <a:avLst/>
            </a:prstGeom>
          </p:spPr>
        </p:pic>
        <p:sp>
          <p:nvSpPr>
            <p:cNvPr id="12" name="pole tekstowe 11"/>
            <p:cNvSpPr txBox="1"/>
            <p:nvPr/>
          </p:nvSpPr>
          <p:spPr>
            <a:xfrm>
              <a:off x="7562291" y="866147"/>
              <a:ext cx="721453" cy="502702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pl-PL" sz="4000" b="1" baseline="30000" dirty="0" smtClean="0">
                  <a:solidFill>
                    <a:srgbClr val="EB8015"/>
                  </a:solidFill>
                  <a:latin typeface="Bahnschrift SemiBold" panose="020B0502040204020203" pitchFamily="34" charset="0"/>
                </a:rPr>
                <a:t>2,4</a:t>
              </a:r>
              <a:endParaRPr lang="pl-PL" baseline="30000" dirty="0">
                <a:solidFill>
                  <a:srgbClr val="EB8015"/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8054138" y="968739"/>
              <a:ext cx="721453" cy="29751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pl-PL" sz="2000" b="1" baseline="30000" dirty="0" smtClean="0">
                  <a:solidFill>
                    <a:srgbClr val="EB8015"/>
                  </a:solidFill>
                  <a:latin typeface="Bahnschrift" panose="020B0502040204020203" pitchFamily="34" charset="0"/>
                </a:rPr>
                <a:t>km</a:t>
              </a:r>
              <a:endPara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14" name="pole tekstowe 13"/>
            <p:cNvSpPr txBox="1"/>
            <p:nvPr/>
          </p:nvSpPr>
          <p:spPr>
            <a:xfrm>
              <a:off x="7591426" y="1081963"/>
              <a:ext cx="15897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SPODEK</a:t>
              </a:r>
              <a:endParaRPr lang="pl-PL" dirty="0">
                <a:solidFill>
                  <a:srgbClr val="1738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7381852" y="1482072"/>
              <a:ext cx="20804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14 min</a:t>
              </a:r>
              <a:r>
                <a:rPr lang="pl-PL" sz="1200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 </a:t>
              </a:r>
              <a:r>
                <a:rPr lang="pl-PL" sz="1200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samochodem, </a:t>
              </a:r>
              <a:r>
                <a:rPr lang="pl-PL" sz="1200" b="1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36 min</a:t>
              </a:r>
              <a:r>
                <a:rPr lang="pl-PL" sz="1200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 </a:t>
              </a:r>
              <a:r>
                <a:rPr lang="pl-PL" sz="1200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pieszo</a:t>
              </a:r>
            </a:p>
            <a:p>
              <a:endParaRPr lang="pl-PL" sz="1200" dirty="0">
                <a:latin typeface="Bahnschrift Light" panose="020B0502040204020203" pitchFamily="34" charset="0"/>
              </a:endParaRPr>
            </a:p>
          </p:txBody>
        </p:sp>
      </p:grpSp>
      <p:grpSp>
        <p:nvGrpSpPr>
          <p:cNvPr id="18" name="Grupa 17"/>
          <p:cNvGrpSpPr/>
          <p:nvPr/>
        </p:nvGrpSpPr>
        <p:grpSpPr>
          <a:xfrm>
            <a:off x="7381852" y="2108745"/>
            <a:ext cx="2164820" cy="1098481"/>
            <a:chOff x="7381852" y="783701"/>
            <a:chExt cx="2164820" cy="1098481"/>
          </a:xfrm>
        </p:grpSpPr>
        <p:cxnSp>
          <p:nvCxnSpPr>
            <p:cNvPr id="19" name="Łącznik prosty ze strzałką 18"/>
            <p:cNvCxnSpPr/>
            <p:nvPr/>
          </p:nvCxnSpPr>
          <p:spPr>
            <a:xfrm>
              <a:off x="7466202" y="1451295"/>
              <a:ext cx="2080470" cy="0"/>
            </a:xfrm>
            <a:prstGeom prst="straightConnector1">
              <a:avLst/>
            </a:prstGeom>
            <a:ln w="19050">
              <a:solidFill>
                <a:srgbClr val="17386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Obraz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1852" y="783701"/>
              <a:ext cx="209574" cy="314361"/>
            </a:xfrm>
            <a:prstGeom prst="rect">
              <a:avLst/>
            </a:prstGeom>
          </p:spPr>
        </p:pic>
        <p:sp>
          <p:nvSpPr>
            <p:cNvPr id="21" name="pole tekstowe 20"/>
            <p:cNvSpPr txBox="1"/>
            <p:nvPr/>
          </p:nvSpPr>
          <p:spPr>
            <a:xfrm>
              <a:off x="7562291" y="866147"/>
              <a:ext cx="721453" cy="502702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pl-PL" sz="4000" b="1" baseline="30000" dirty="0" smtClean="0">
                  <a:solidFill>
                    <a:srgbClr val="EB8015"/>
                  </a:solidFill>
                  <a:latin typeface="Bahnschrift SemiBold" panose="020B0502040204020203" pitchFamily="34" charset="0"/>
                </a:rPr>
                <a:t>2,4</a:t>
              </a:r>
              <a:endParaRPr lang="pl-PL" baseline="30000" dirty="0">
                <a:solidFill>
                  <a:srgbClr val="EB8015"/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8054138" y="968739"/>
              <a:ext cx="721453" cy="29751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pl-PL" sz="2000" b="1" baseline="30000" dirty="0" smtClean="0">
                  <a:solidFill>
                    <a:srgbClr val="EB8015"/>
                  </a:solidFill>
                  <a:latin typeface="Bahnschrift" panose="020B0502040204020203" pitchFamily="34" charset="0"/>
                </a:rPr>
                <a:t>km</a:t>
              </a:r>
              <a:endPara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23" name="pole tekstowe 22"/>
            <p:cNvSpPr txBox="1"/>
            <p:nvPr/>
          </p:nvSpPr>
          <p:spPr>
            <a:xfrm>
              <a:off x="7591426" y="1081963"/>
              <a:ext cx="15897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NOSPR</a:t>
              </a:r>
              <a:endParaRPr lang="pl-PL" dirty="0">
                <a:solidFill>
                  <a:srgbClr val="1738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24" name="pole tekstowe 23"/>
            <p:cNvSpPr txBox="1"/>
            <p:nvPr/>
          </p:nvSpPr>
          <p:spPr>
            <a:xfrm>
              <a:off x="7381852" y="1482072"/>
              <a:ext cx="20804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baseline="30000" dirty="0" smtClean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12 </a:t>
              </a:r>
              <a:r>
                <a:rPr lang="pl-PL" sz="1200" b="1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min</a:t>
              </a:r>
              <a:r>
                <a:rPr lang="pl-PL" sz="1200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 </a:t>
              </a:r>
              <a:r>
                <a:rPr lang="pl-PL" sz="1200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samochodem, </a:t>
              </a:r>
              <a:r>
                <a:rPr lang="pl-PL" sz="1200" b="1" baseline="30000" dirty="0" smtClean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37 </a:t>
              </a:r>
              <a:r>
                <a:rPr lang="pl-PL" sz="1200" b="1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min</a:t>
              </a:r>
              <a:r>
                <a:rPr lang="pl-PL" sz="1200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 </a:t>
              </a:r>
              <a:r>
                <a:rPr lang="pl-PL" sz="1200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pieszo</a:t>
              </a:r>
            </a:p>
            <a:p>
              <a:endParaRPr lang="pl-PL" sz="1200" dirty="0">
                <a:latin typeface="Bahnschrift Light" panose="020B0502040204020203" pitchFamily="34" charset="0"/>
              </a:endParaRPr>
            </a:p>
          </p:txBody>
        </p:sp>
      </p:grpSp>
      <p:grpSp>
        <p:nvGrpSpPr>
          <p:cNvPr id="25" name="Grupa 24"/>
          <p:cNvGrpSpPr/>
          <p:nvPr/>
        </p:nvGrpSpPr>
        <p:grpSpPr>
          <a:xfrm>
            <a:off x="7381852" y="3436369"/>
            <a:ext cx="2164820" cy="1098481"/>
            <a:chOff x="7381852" y="783701"/>
            <a:chExt cx="2164820" cy="1098481"/>
          </a:xfrm>
        </p:grpSpPr>
        <p:cxnSp>
          <p:nvCxnSpPr>
            <p:cNvPr id="26" name="Łącznik prosty ze strzałką 25"/>
            <p:cNvCxnSpPr/>
            <p:nvPr/>
          </p:nvCxnSpPr>
          <p:spPr>
            <a:xfrm>
              <a:off x="7466202" y="1451295"/>
              <a:ext cx="2080470" cy="0"/>
            </a:xfrm>
            <a:prstGeom prst="straightConnector1">
              <a:avLst/>
            </a:prstGeom>
            <a:ln w="19050">
              <a:solidFill>
                <a:srgbClr val="17386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Obraz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1852" y="783701"/>
              <a:ext cx="209574" cy="314361"/>
            </a:xfrm>
            <a:prstGeom prst="rect">
              <a:avLst/>
            </a:prstGeom>
          </p:spPr>
        </p:pic>
        <p:sp>
          <p:nvSpPr>
            <p:cNvPr id="28" name="pole tekstowe 27"/>
            <p:cNvSpPr txBox="1"/>
            <p:nvPr/>
          </p:nvSpPr>
          <p:spPr>
            <a:xfrm>
              <a:off x="7562291" y="866147"/>
              <a:ext cx="721453" cy="502702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pl-PL" sz="4000" b="1" baseline="30000" dirty="0" smtClean="0">
                  <a:solidFill>
                    <a:srgbClr val="EB8015"/>
                  </a:solidFill>
                  <a:latin typeface="Bahnschrift SemiBold" panose="020B0502040204020203" pitchFamily="34" charset="0"/>
                </a:rPr>
                <a:t>2,8</a:t>
              </a:r>
              <a:endParaRPr lang="pl-PL" baseline="30000" dirty="0">
                <a:solidFill>
                  <a:srgbClr val="EB8015"/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29" name="pole tekstowe 28"/>
            <p:cNvSpPr txBox="1"/>
            <p:nvPr/>
          </p:nvSpPr>
          <p:spPr>
            <a:xfrm>
              <a:off x="8054138" y="968739"/>
              <a:ext cx="721453" cy="29751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pl-PL" sz="2000" b="1" baseline="30000" dirty="0" smtClean="0">
                  <a:solidFill>
                    <a:srgbClr val="EB8015"/>
                  </a:solidFill>
                  <a:latin typeface="Bahnschrift" panose="020B0502040204020203" pitchFamily="34" charset="0"/>
                </a:rPr>
                <a:t>km</a:t>
              </a:r>
              <a:endPara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30" name="pole tekstowe 29"/>
            <p:cNvSpPr txBox="1"/>
            <p:nvPr/>
          </p:nvSpPr>
          <p:spPr>
            <a:xfrm>
              <a:off x="7591425" y="1081963"/>
              <a:ext cx="17855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SZTAUWAJERY</a:t>
              </a:r>
              <a:endParaRPr lang="pl-PL" dirty="0">
                <a:solidFill>
                  <a:srgbClr val="1738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31" name="pole tekstowe 30"/>
            <p:cNvSpPr txBox="1"/>
            <p:nvPr/>
          </p:nvSpPr>
          <p:spPr>
            <a:xfrm>
              <a:off x="7381852" y="1482072"/>
              <a:ext cx="20804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baseline="30000" dirty="0" smtClean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8 </a:t>
              </a:r>
              <a:r>
                <a:rPr lang="pl-PL" sz="1200" b="1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min</a:t>
              </a:r>
              <a:r>
                <a:rPr lang="pl-PL" sz="1200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 </a:t>
              </a:r>
              <a:r>
                <a:rPr lang="pl-PL" sz="1200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samochodem, </a:t>
              </a:r>
              <a:r>
                <a:rPr lang="pl-PL" sz="1200" b="1" baseline="30000" dirty="0" smtClean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45 </a:t>
              </a:r>
              <a:r>
                <a:rPr lang="pl-PL" sz="1200" b="1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min</a:t>
              </a:r>
              <a:r>
                <a:rPr lang="pl-PL" sz="1200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 </a:t>
              </a:r>
              <a:r>
                <a:rPr lang="pl-PL" sz="1200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pieszo</a:t>
              </a:r>
            </a:p>
            <a:p>
              <a:endParaRPr lang="pl-PL" sz="1200" dirty="0">
                <a:latin typeface="Bahnschrift Light" panose="020B0502040204020203" pitchFamily="34" charset="0"/>
              </a:endParaRPr>
            </a:p>
          </p:txBody>
        </p:sp>
      </p:grpSp>
      <p:grpSp>
        <p:nvGrpSpPr>
          <p:cNvPr id="32" name="Grupa 31"/>
          <p:cNvGrpSpPr/>
          <p:nvPr/>
        </p:nvGrpSpPr>
        <p:grpSpPr>
          <a:xfrm>
            <a:off x="7390241" y="4661381"/>
            <a:ext cx="2164820" cy="1098481"/>
            <a:chOff x="7381852" y="783701"/>
            <a:chExt cx="2164820" cy="1098481"/>
          </a:xfrm>
        </p:grpSpPr>
        <p:cxnSp>
          <p:nvCxnSpPr>
            <p:cNvPr id="33" name="Łącznik prosty ze strzałką 32"/>
            <p:cNvCxnSpPr/>
            <p:nvPr/>
          </p:nvCxnSpPr>
          <p:spPr>
            <a:xfrm>
              <a:off x="7466202" y="1451295"/>
              <a:ext cx="2080470" cy="0"/>
            </a:xfrm>
            <a:prstGeom prst="straightConnector1">
              <a:avLst/>
            </a:prstGeom>
            <a:ln w="19050">
              <a:solidFill>
                <a:srgbClr val="17386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Obraz 3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1852" y="783701"/>
              <a:ext cx="209574" cy="314361"/>
            </a:xfrm>
            <a:prstGeom prst="rect">
              <a:avLst/>
            </a:prstGeom>
          </p:spPr>
        </p:pic>
        <p:sp>
          <p:nvSpPr>
            <p:cNvPr id="35" name="pole tekstowe 34"/>
            <p:cNvSpPr txBox="1"/>
            <p:nvPr/>
          </p:nvSpPr>
          <p:spPr>
            <a:xfrm>
              <a:off x="7562291" y="866147"/>
              <a:ext cx="721453" cy="502702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pl-PL" sz="4000" b="1" baseline="30000" dirty="0" smtClean="0">
                  <a:solidFill>
                    <a:srgbClr val="EB8015"/>
                  </a:solidFill>
                  <a:latin typeface="Bahnschrift SemiBold" panose="020B0502040204020203" pitchFamily="34" charset="0"/>
                </a:rPr>
                <a:t>1,9</a:t>
              </a:r>
              <a:endParaRPr lang="pl-PL" baseline="30000" dirty="0">
                <a:solidFill>
                  <a:srgbClr val="EB8015"/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36" name="pole tekstowe 35"/>
            <p:cNvSpPr txBox="1"/>
            <p:nvPr/>
          </p:nvSpPr>
          <p:spPr>
            <a:xfrm>
              <a:off x="8054138" y="968739"/>
              <a:ext cx="721453" cy="29751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pl-PL" sz="2000" b="1" baseline="30000" dirty="0" smtClean="0">
                  <a:solidFill>
                    <a:srgbClr val="EB8015"/>
                  </a:solidFill>
                  <a:latin typeface="Bahnschrift" panose="020B0502040204020203" pitchFamily="34" charset="0"/>
                </a:rPr>
                <a:t>km</a:t>
              </a:r>
              <a:endPara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37" name="pole tekstowe 36"/>
            <p:cNvSpPr txBox="1"/>
            <p:nvPr/>
          </p:nvSpPr>
          <p:spPr>
            <a:xfrm>
              <a:off x="7591426" y="1081963"/>
              <a:ext cx="17293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Ul. MARIACKA</a:t>
              </a:r>
              <a:endParaRPr lang="pl-PL" dirty="0">
                <a:solidFill>
                  <a:srgbClr val="1738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38" name="pole tekstowe 37"/>
            <p:cNvSpPr txBox="1"/>
            <p:nvPr/>
          </p:nvSpPr>
          <p:spPr>
            <a:xfrm>
              <a:off x="7381852" y="1482072"/>
              <a:ext cx="20804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baseline="30000" dirty="0" smtClean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10 </a:t>
              </a:r>
              <a:r>
                <a:rPr lang="pl-PL" sz="1200" b="1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min</a:t>
              </a:r>
              <a:r>
                <a:rPr lang="pl-PL" sz="1200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 </a:t>
              </a:r>
              <a:r>
                <a:rPr lang="pl-PL" sz="1200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samochodem, </a:t>
              </a:r>
              <a:r>
                <a:rPr lang="pl-PL" sz="1200" b="1" baseline="30000" dirty="0" smtClean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32 </a:t>
              </a:r>
              <a:r>
                <a:rPr lang="pl-PL" sz="1200" b="1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min</a:t>
              </a:r>
              <a:r>
                <a:rPr lang="pl-PL" sz="1200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 </a:t>
              </a:r>
              <a:r>
                <a:rPr lang="pl-PL" sz="1200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pieszo</a:t>
              </a:r>
            </a:p>
            <a:p>
              <a:endParaRPr lang="pl-PL" sz="1200" dirty="0">
                <a:latin typeface="Bahnschrift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879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0" y="6419850"/>
            <a:ext cx="12192000" cy="438150"/>
            <a:chOff x="0" y="6419850"/>
            <a:chExt cx="12192000" cy="438150"/>
          </a:xfrm>
        </p:grpSpPr>
        <p:sp>
          <p:nvSpPr>
            <p:cNvPr id="3" name="Prostokąt 2"/>
            <p:cNvSpPr/>
            <p:nvPr/>
          </p:nvSpPr>
          <p:spPr>
            <a:xfrm>
              <a:off x="0" y="6419850"/>
              <a:ext cx="12192000" cy="438150"/>
            </a:xfrm>
            <a:prstGeom prst="rect">
              <a:avLst/>
            </a:prstGeom>
            <a:gradFill flip="none" rotWithShape="1">
              <a:gsLst>
                <a:gs pos="0">
                  <a:srgbClr val="173862"/>
                </a:gs>
                <a:gs pos="74000">
                  <a:schemeClr val="accent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115" y="6451181"/>
              <a:ext cx="345785" cy="340116"/>
            </a:xfrm>
            <a:prstGeom prst="rect">
              <a:avLst/>
            </a:prstGeom>
          </p:spPr>
        </p:pic>
        <p:sp>
          <p:nvSpPr>
            <p:cNvPr id="5" name="pole tekstowe 4"/>
            <p:cNvSpPr txBox="1"/>
            <p:nvPr/>
          </p:nvSpPr>
          <p:spPr>
            <a:xfrm>
              <a:off x="1200150" y="6552398"/>
              <a:ext cx="5019675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baseline="30000" dirty="0" smtClean="0">
                  <a:solidFill>
                    <a:schemeClr val="bg1"/>
                  </a:solidFill>
                  <a:latin typeface="Bahnschrift" panose="020B0502040204020203" pitchFamily="34" charset="0"/>
                </a:rPr>
                <a:t>AWF KATOWICE </a:t>
              </a:r>
              <a:r>
                <a:rPr lang="pl-PL" sz="2000" baseline="30000" dirty="0" smtClean="0">
                  <a:solidFill>
                    <a:srgbClr val="EB8015"/>
                  </a:solidFill>
                  <a:latin typeface="Bahnschrift" panose="020B0502040204020203" pitchFamily="34" charset="0"/>
                </a:rPr>
                <a:t>IDEALNE MIEJSCE</a:t>
              </a:r>
              <a:endPara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6" name="pole tekstowe 5"/>
          <p:cNvSpPr txBox="1"/>
          <p:nvPr/>
        </p:nvSpPr>
        <p:spPr>
          <a:xfrm>
            <a:off x="405000" y="2127856"/>
            <a:ext cx="3655272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7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Nasi </a:t>
            </a:r>
          </a:p>
          <a:p>
            <a:pPr>
              <a:lnSpc>
                <a:spcPct val="70000"/>
              </a:lnSpc>
            </a:pPr>
            <a:r>
              <a:rPr lang="pl-PL" sz="7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Absolwenci </a:t>
            </a:r>
          </a:p>
        </p:txBody>
      </p:sp>
      <p:pic>
        <p:nvPicPr>
          <p:cNvPr id="23" name="Obraz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22" y="331847"/>
            <a:ext cx="1251456" cy="1215700"/>
          </a:xfrm>
          <a:prstGeom prst="rect">
            <a:avLst/>
          </a:prstGeom>
        </p:spPr>
      </p:pic>
      <p:sp>
        <p:nvSpPr>
          <p:cNvPr id="24" name="pole tekstowe 23"/>
          <p:cNvSpPr txBox="1"/>
          <p:nvPr/>
        </p:nvSpPr>
        <p:spPr>
          <a:xfrm>
            <a:off x="4942776" y="2372193"/>
            <a:ext cx="255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JUSTYNA KOWALCZYK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m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ultimedalistka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i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grzysk </a:t>
            </a:r>
            <a:r>
              <a:rPr lang="pl-PL" sz="1600" baseline="30000" dirty="0" err="1" smtClean="0">
                <a:solidFill>
                  <a:srgbClr val="173862"/>
                </a:solidFill>
                <a:latin typeface="Bahnschrift Light" panose="020B0502040204020203" pitchFamily="34" charset="0"/>
              </a:rPr>
              <a:t>olimpijskic,h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 </a:t>
            </a:r>
            <a:b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</a:br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multimedalistka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m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istrzostw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ś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wiata</a:t>
            </a:r>
            <a:endParaRPr lang="pl-PL" sz="16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7434457" y="2372193"/>
            <a:ext cx="29384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ARTUR ROJEK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m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uzyk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, wokalista, autor 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tekstów i 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kompozytor, 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p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omysłodawca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i dyrektor artystyczny 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Off </a:t>
            </a:r>
            <a:r>
              <a:rPr lang="pl-PL" sz="1600" baseline="30000" dirty="0" err="1" smtClean="0">
                <a:solidFill>
                  <a:srgbClr val="173862"/>
                </a:solidFill>
                <a:latin typeface="Bahnschrift Light" panose="020B0502040204020203" pitchFamily="34" charset="0"/>
              </a:rPr>
              <a:t>Festivalu</a:t>
            </a:r>
            <a:endParaRPr lang="pl-PL" sz="16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 </a:t>
            </a:r>
          </a:p>
        </p:txBody>
      </p:sp>
      <p:pic>
        <p:nvPicPr>
          <p:cNvPr id="29" name="Obraz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8855" y="241750"/>
            <a:ext cx="1641940" cy="2054300"/>
          </a:xfrm>
          <a:prstGeom prst="rect">
            <a:avLst/>
          </a:prstGeom>
        </p:spPr>
      </p:pic>
      <p:pic>
        <p:nvPicPr>
          <p:cNvPr id="30" name="Obraz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71" y="3399506"/>
            <a:ext cx="1641940" cy="2054300"/>
          </a:xfrm>
          <a:prstGeom prst="rect">
            <a:avLst/>
          </a:prstGeom>
        </p:spPr>
      </p:pic>
      <p:pic>
        <p:nvPicPr>
          <p:cNvPr id="31" name="Obraz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632" y="3399506"/>
            <a:ext cx="1641940" cy="2054300"/>
          </a:xfrm>
          <a:prstGeom prst="rect">
            <a:avLst/>
          </a:prstGeom>
        </p:spPr>
      </p:pic>
      <p:pic>
        <p:nvPicPr>
          <p:cNvPr id="32" name="Obraz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947" y="241750"/>
            <a:ext cx="1641940" cy="2054300"/>
          </a:xfrm>
          <a:prstGeom prst="rect">
            <a:avLst/>
          </a:prstGeom>
        </p:spPr>
      </p:pic>
      <p:pic>
        <p:nvPicPr>
          <p:cNvPr id="34" name="Obraz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802" y="3399506"/>
            <a:ext cx="1641940" cy="2054300"/>
          </a:xfrm>
          <a:prstGeom prst="rect">
            <a:avLst/>
          </a:prstGeom>
        </p:spPr>
      </p:pic>
      <p:sp>
        <p:nvSpPr>
          <p:cNvPr id="35" name="pole tekstowe 34"/>
          <p:cNvSpPr txBox="1"/>
          <p:nvPr/>
        </p:nvSpPr>
        <p:spPr>
          <a:xfrm>
            <a:off x="3576411" y="5523650"/>
            <a:ext cx="3143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WALDEMAR FORNALIK</a:t>
            </a: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 piłkarz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i trener piłkarski,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selekcjoner reprezentacji 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Polski</a:t>
            </a:r>
            <a:endParaRPr lang="pl-PL" sz="16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46" name="pole tekstowe 45"/>
          <p:cNvSpPr txBox="1"/>
          <p:nvPr/>
        </p:nvSpPr>
        <p:spPr>
          <a:xfrm>
            <a:off x="6103263" y="5523650"/>
            <a:ext cx="3143060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TOMASZ SIKORA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m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edalista olimpijski,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/>
            </a:r>
            <a:b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</a:br>
            <a:r>
              <a:rPr lang="pl-PL" sz="1600" baseline="30000" dirty="0" err="1">
                <a:solidFill>
                  <a:srgbClr val="173862"/>
                </a:solidFill>
                <a:latin typeface="Bahnschrift Light" panose="020B0502040204020203" pitchFamily="34" charset="0"/>
              </a:rPr>
              <a:t>multimedalista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 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mistrzostw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ś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wiata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/>
            </a:r>
            <a:b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</a:br>
            <a:endParaRPr lang="pl-PL" sz="16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47" name="pole tekstowe 46"/>
          <p:cNvSpPr txBox="1"/>
          <p:nvPr/>
        </p:nvSpPr>
        <p:spPr>
          <a:xfrm>
            <a:off x="8671418" y="5505978"/>
            <a:ext cx="3143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ROBERT KORZENIOWSKI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c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zterokrotny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m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istrz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o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limpijski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, trzykrotny </a:t>
            </a:r>
            <a:endParaRPr lang="pl-PL" sz="1600" baseline="30000" dirty="0" smtClean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mistrz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ś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wiata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i dwukrotny 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mistrz </a:t>
            </a:r>
            <a:r>
              <a:rPr lang="pl-PL" sz="1600" baseline="30000" dirty="0" err="1">
                <a:solidFill>
                  <a:srgbClr val="173862"/>
                </a:solidFill>
                <a:latin typeface="Bahnschrift Light" panose="020B0502040204020203" pitchFamily="34" charset="0"/>
              </a:rPr>
              <a:t>e</a:t>
            </a:r>
            <a:r>
              <a:rPr lang="pl-PL" sz="1600" baseline="30000" dirty="0" err="1" smtClean="0">
                <a:solidFill>
                  <a:srgbClr val="173862"/>
                </a:solidFill>
                <a:latin typeface="Bahnschrift Light" panose="020B0502040204020203" pitchFamily="34" charset="0"/>
              </a:rPr>
              <a:t>uropy</a:t>
            </a:r>
            <a:endParaRPr lang="pl-PL" sz="16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9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0" y="6419850"/>
            <a:ext cx="12192000" cy="438150"/>
            <a:chOff x="0" y="6419850"/>
            <a:chExt cx="12192000" cy="438150"/>
          </a:xfrm>
        </p:grpSpPr>
        <p:sp>
          <p:nvSpPr>
            <p:cNvPr id="3" name="Prostokąt 2"/>
            <p:cNvSpPr/>
            <p:nvPr/>
          </p:nvSpPr>
          <p:spPr>
            <a:xfrm>
              <a:off x="0" y="6419850"/>
              <a:ext cx="12192000" cy="438150"/>
            </a:xfrm>
            <a:prstGeom prst="rect">
              <a:avLst/>
            </a:prstGeom>
            <a:gradFill flip="none" rotWithShape="1">
              <a:gsLst>
                <a:gs pos="0">
                  <a:srgbClr val="173862"/>
                </a:gs>
                <a:gs pos="74000">
                  <a:schemeClr val="accent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115" y="6451181"/>
              <a:ext cx="345785" cy="340116"/>
            </a:xfrm>
            <a:prstGeom prst="rect">
              <a:avLst/>
            </a:prstGeom>
          </p:spPr>
        </p:pic>
        <p:sp>
          <p:nvSpPr>
            <p:cNvPr id="5" name="pole tekstowe 4"/>
            <p:cNvSpPr txBox="1"/>
            <p:nvPr/>
          </p:nvSpPr>
          <p:spPr>
            <a:xfrm>
              <a:off x="1200150" y="6552398"/>
              <a:ext cx="5019675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baseline="30000" dirty="0" smtClean="0">
                  <a:solidFill>
                    <a:schemeClr val="bg1"/>
                  </a:solidFill>
                  <a:latin typeface="Bahnschrift" panose="020B0502040204020203" pitchFamily="34" charset="0"/>
                </a:rPr>
                <a:t>AWF KATOWICE </a:t>
              </a:r>
              <a:r>
                <a:rPr lang="pl-PL" sz="2000" baseline="30000" dirty="0" smtClean="0">
                  <a:solidFill>
                    <a:srgbClr val="EB8015"/>
                  </a:solidFill>
                  <a:latin typeface="Bahnschrift" panose="020B0502040204020203" pitchFamily="34" charset="0"/>
                </a:rPr>
                <a:t>IDEALNE MIEJSCE</a:t>
              </a:r>
              <a:endPara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8" name="pole tekstowe 7"/>
          <p:cNvSpPr txBox="1"/>
          <p:nvPr/>
        </p:nvSpPr>
        <p:spPr>
          <a:xfrm>
            <a:off x="5929586" y="2851300"/>
            <a:ext cx="3619500" cy="54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PRACOWNIE</a:t>
            </a:r>
            <a:endParaRPr lang="pl-PL" sz="44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625127" y="2865518"/>
            <a:ext cx="3619500" cy="54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LABORATORIA</a:t>
            </a:r>
            <a:endParaRPr lang="pl-PL" sz="44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08" y="200636"/>
            <a:ext cx="2456944" cy="2456944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2141009" y="3427294"/>
            <a:ext cx="3890419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aseline="30000" dirty="0" smtClean="0">
                <a:solidFill>
                  <a:srgbClr val="173862"/>
                </a:solidFill>
              </a:rPr>
              <a:t>Laboratorium Termometrii i Diagnostyki Funkcjonalnej</a:t>
            </a:r>
          </a:p>
          <a:p>
            <a:pPr>
              <a:lnSpc>
                <a:spcPct val="150000"/>
              </a:lnSpc>
            </a:pPr>
            <a:r>
              <a:rPr lang="pl-PL" baseline="30000" dirty="0" smtClean="0">
                <a:solidFill>
                  <a:srgbClr val="173862"/>
                </a:solidFill>
              </a:rPr>
              <a:t>Laboratorium </a:t>
            </a:r>
            <a:r>
              <a:rPr lang="pl-PL" baseline="30000" dirty="0">
                <a:solidFill>
                  <a:srgbClr val="173862"/>
                </a:solidFill>
              </a:rPr>
              <a:t>Badania Aktywności Mózgu</a:t>
            </a:r>
          </a:p>
          <a:p>
            <a:pPr>
              <a:lnSpc>
                <a:spcPct val="150000"/>
              </a:lnSpc>
            </a:pPr>
            <a:r>
              <a:rPr lang="pl-PL" baseline="30000" dirty="0">
                <a:solidFill>
                  <a:srgbClr val="173862"/>
                </a:solidFill>
              </a:rPr>
              <a:t>Laboratorium Badania Bólu</a:t>
            </a:r>
          </a:p>
          <a:p>
            <a:pPr>
              <a:lnSpc>
                <a:spcPct val="150000"/>
              </a:lnSpc>
            </a:pPr>
            <a:r>
              <a:rPr lang="pl-PL" baseline="30000" dirty="0">
                <a:solidFill>
                  <a:srgbClr val="173862"/>
                </a:solidFill>
              </a:rPr>
              <a:t>Laboratorium Badań Molekularnych</a:t>
            </a:r>
          </a:p>
          <a:p>
            <a:pPr>
              <a:lnSpc>
                <a:spcPct val="150000"/>
              </a:lnSpc>
            </a:pPr>
            <a:r>
              <a:rPr lang="pl-PL" baseline="30000" dirty="0">
                <a:solidFill>
                  <a:srgbClr val="173862"/>
                </a:solidFill>
              </a:rPr>
              <a:t>Laboratorium </a:t>
            </a:r>
            <a:r>
              <a:rPr lang="pl-PL" baseline="30000" dirty="0" err="1">
                <a:solidFill>
                  <a:srgbClr val="173862"/>
                </a:solidFill>
              </a:rPr>
              <a:t>Elastografii</a:t>
            </a:r>
            <a:r>
              <a:rPr lang="pl-PL" baseline="30000" dirty="0">
                <a:solidFill>
                  <a:srgbClr val="173862"/>
                </a:solidFill>
              </a:rPr>
              <a:t> i Ultrasonografii Narządu Ruchu</a:t>
            </a:r>
          </a:p>
          <a:p>
            <a:pPr>
              <a:lnSpc>
                <a:spcPct val="150000"/>
              </a:lnSpc>
            </a:pPr>
            <a:r>
              <a:rPr lang="pl-PL" baseline="30000" dirty="0">
                <a:solidFill>
                  <a:srgbClr val="173862"/>
                </a:solidFill>
              </a:rPr>
              <a:t>Laboratorium Fizjoterapii i </a:t>
            </a:r>
            <a:r>
              <a:rPr lang="pl-PL" baseline="30000" dirty="0" err="1" smtClean="0">
                <a:solidFill>
                  <a:srgbClr val="173862"/>
                </a:solidFill>
              </a:rPr>
              <a:t>Fizjoprofilaktyki</a:t>
            </a:r>
            <a:endParaRPr lang="pl-PL" baseline="30000" dirty="0">
              <a:solidFill>
                <a:srgbClr val="173862"/>
              </a:solidFill>
            </a:endParaRPr>
          </a:p>
          <a:p>
            <a:pPr>
              <a:lnSpc>
                <a:spcPct val="150000"/>
              </a:lnSpc>
            </a:pPr>
            <a:r>
              <a:rPr lang="pl-PL" baseline="30000" dirty="0">
                <a:solidFill>
                  <a:srgbClr val="173862"/>
                </a:solidFill>
              </a:rPr>
              <a:t>Laboratorium Analizy Ruchu</a:t>
            </a:r>
          </a:p>
          <a:p>
            <a:pPr>
              <a:lnSpc>
                <a:spcPct val="150000"/>
              </a:lnSpc>
            </a:pPr>
            <a:r>
              <a:rPr lang="pl-PL" baseline="30000" dirty="0">
                <a:solidFill>
                  <a:srgbClr val="173862"/>
                </a:solidFill>
              </a:rPr>
              <a:t>Laboratorium Elektromiografii i Badań Mięśni Dna Miednicy</a:t>
            </a:r>
          </a:p>
          <a:p>
            <a:pPr>
              <a:lnSpc>
                <a:spcPct val="150000"/>
              </a:lnSpc>
            </a:pPr>
            <a:endParaRPr lang="pl-PL" dirty="0">
              <a:solidFill>
                <a:srgbClr val="173862"/>
              </a:solidFill>
            </a:endParaRPr>
          </a:p>
        </p:txBody>
      </p:sp>
      <p:sp>
        <p:nvSpPr>
          <p:cNvPr id="36" name="pole tekstowe 35"/>
          <p:cNvSpPr txBox="1"/>
          <p:nvPr/>
        </p:nvSpPr>
        <p:spPr>
          <a:xfrm>
            <a:off x="7761039" y="3413077"/>
            <a:ext cx="389041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aseline="30000" dirty="0">
                <a:solidFill>
                  <a:srgbClr val="173862"/>
                </a:solidFill>
              </a:rPr>
              <a:t>Pracownia </a:t>
            </a:r>
            <a:r>
              <a:rPr lang="pl-PL" baseline="30000" dirty="0" smtClean="0">
                <a:solidFill>
                  <a:srgbClr val="173862"/>
                </a:solidFill>
              </a:rPr>
              <a:t>Biochemii</a:t>
            </a:r>
          </a:p>
          <a:p>
            <a:pPr>
              <a:lnSpc>
                <a:spcPct val="150000"/>
              </a:lnSpc>
            </a:pPr>
            <a:r>
              <a:rPr lang="pl-PL" baseline="30000" dirty="0">
                <a:solidFill>
                  <a:srgbClr val="173862"/>
                </a:solidFill>
              </a:rPr>
              <a:t>Pracownia Badań Czynnościowych Człowieka</a:t>
            </a:r>
          </a:p>
          <a:p>
            <a:pPr>
              <a:lnSpc>
                <a:spcPct val="150000"/>
              </a:lnSpc>
            </a:pPr>
            <a:r>
              <a:rPr lang="pl-PL" baseline="30000" dirty="0">
                <a:solidFill>
                  <a:srgbClr val="173862"/>
                </a:solidFill>
              </a:rPr>
              <a:t>Pracownia Prozdrowotnej Aktywności Fizycznej</a:t>
            </a:r>
          </a:p>
          <a:p>
            <a:pPr>
              <a:lnSpc>
                <a:spcPct val="150000"/>
              </a:lnSpc>
            </a:pPr>
            <a:r>
              <a:rPr lang="pl-PL" baseline="30000" dirty="0">
                <a:solidFill>
                  <a:srgbClr val="173862"/>
                </a:solidFill>
              </a:rPr>
              <a:t>Pracownia Siły i Mocy Mięśniowej</a:t>
            </a:r>
          </a:p>
          <a:p>
            <a:pPr>
              <a:lnSpc>
                <a:spcPct val="150000"/>
              </a:lnSpc>
            </a:pPr>
            <a:r>
              <a:rPr lang="pl-PL" baseline="30000" dirty="0">
                <a:solidFill>
                  <a:srgbClr val="173862"/>
                </a:solidFill>
              </a:rPr>
              <a:t>Pracownia Ćwiczeń Oporowych</a:t>
            </a:r>
          </a:p>
          <a:p>
            <a:pPr>
              <a:lnSpc>
                <a:spcPct val="150000"/>
              </a:lnSpc>
            </a:pPr>
            <a:r>
              <a:rPr lang="pl-PL" baseline="30000" dirty="0">
                <a:solidFill>
                  <a:srgbClr val="173862"/>
                </a:solidFill>
              </a:rPr>
              <a:t>Pracownia Hipoksji</a:t>
            </a:r>
          </a:p>
          <a:p>
            <a:pPr>
              <a:lnSpc>
                <a:spcPct val="150000"/>
              </a:lnSpc>
            </a:pPr>
            <a:r>
              <a:rPr lang="pl-PL" baseline="30000" dirty="0">
                <a:solidFill>
                  <a:srgbClr val="173862"/>
                </a:solidFill>
              </a:rPr>
              <a:t>Pracownia Sprawności Psychomotorycznej</a:t>
            </a:r>
          </a:p>
          <a:p>
            <a:pPr>
              <a:lnSpc>
                <a:spcPct val="150000"/>
              </a:lnSpc>
            </a:pPr>
            <a:r>
              <a:rPr lang="pl-PL" baseline="30000" dirty="0">
                <a:solidFill>
                  <a:srgbClr val="173862"/>
                </a:solidFill>
              </a:rPr>
              <a:t>Pracownia Analiz w Sporcie</a:t>
            </a:r>
          </a:p>
          <a:p>
            <a:pPr>
              <a:lnSpc>
                <a:spcPct val="150000"/>
              </a:lnSpc>
            </a:pPr>
            <a:r>
              <a:rPr lang="pl-PL" baseline="30000" dirty="0">
                <a:solidFill>
                  <a:srgbClr val="173862"/>
                </a:solidFill>
              </a:rPr>
              <a:t>Pracownia Kinezjologii</a:t>
            </a:r>
          </a:p>
          <a:p>
            <a:pPr>
              <a:lnSpc>
                <a:spcPct val="150000"/>
              </a:lnSpc>
            </a:pPr>
            <a:r>
              <a:rPr lang="pl-PL" baseline="30000" dirty="0">
                <a:solidFill>
                  <a:srgbClr val="173862"/>
                </a:solidFill>
              </a:rPr>
              <a:t>Pracownia Biomechaniki</a:t>
            </a:r>
          </a:p>
          <a:p>
            <a:pPr>
              <a:lnSpc>
                <a:spcPct val="150000"/>
              </a:lnSpc>
            </a:pPr>
            <a:endParaRPr lang="pl-PL" baseline="30000" dirty="0">
              <a:solidFill>
                <a:srgbClr val="173862"/>
              </a:solidFill>
            </a:endParaRPr>
          </a:p>
        </p:txBody>
      </p:sp>
      <p:sp>
        <p:nvSpPr>
          <p:cNvPr id="12" name="Trójkąt równoramienny 11"/>
          <p:cNvSpPr/>
          <p:nvPr/>
        </p:nvSpPr>
        <p:spPr>
          <a:xfrm rot="5400000">
            <a:off x="1394213" y="3449338"/>
            <a:ext cx="609283" cy="461250"/>
          </a:xfrm>
          <a:prstGeom prst="triangle">
            <a:avLst/>
          </a:prstGeom>
          <a:solidFill>
            <a:srgbClr val="FCB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Trójkąt równoramienny 15"/>
          <p:cNvSpPr/>
          <p:nvPr/>
        </p:nvSpPr>
        <p:spPr>
          <a:xfrm rot="5400000">
            <a:off x="7056266" y="3372351"/>
            <a:ext cx="609283" cy="461250"/>
          </a:xfrm>
          <a:prstGeom prst="triangle">
            <a:avLst/>
          </a:prstGeom>
          <a:solidFill>
            <a:srgbClr val="EB80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  <p:sp>
        <p:nvSpPr>
          <p:cNvPr id="9" name="Owal 8"/>
          <p:cNvSpPr/>
          <p:nvPr/>
        </p:nvSpPr>
        <p:spPr>
          <a:xfrm>
            <a:off x="2464424" y="94865"/>
            <a:ext cx="2588661" cy="25886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264" y="200636"/>
            <a:ext cx="2403991" cy="2403991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902" y="234572"/>
            <a:ext cx="2309245" cy="2309245"/>
          </a:xfrm>
          <a:prstGeom prst="rect">
            <a:avLst/>
          </a:prstGeom>
        </p:spPr>
      </p:pic>
      <p:sp>
        <p:nvSpPr>
          <p:cNvPr id="23" name="Owal 22"/>
          <p:cNvSpPr/>
          <p:nvPr/>
        </p:nvSpPr>
        <p:spPr>
          <a:xfrm>
            <a:off x="8300591" y="156998"/>
            <a:ext cx="2588661" cy="25886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300" y="195944"/>
            <a:ext cx="2456944" cy="245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0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915" y="0"/>
            <a:ext cx="9601200" cy="6858000"/>
          </a:xfrm>
          <a:prstGeom prst="rect">
            <a:avLst/>
          </a:prstGeom>
        </p:spPr>
      </p:pic>
      <p:grpSp>
        <p:nvGrpSpPr>
          <p:cNvPr id="2" name="Grupa 1"/>
          <p:cNvGrpSpPr/>
          <p:nvPr/>
        </p:nvGrpSpPr>
        <p:grpSpPr>
          <a:xfrm>
            <a:off x="0" y="6419850"/>
            <a:ext cx="12192000" cy="438150"/>
            <a:chOff x="0" y="6419850"/>
            <a:chExt cx="12192000" cy="438150"/>
          </a:xfrm>
        </p:grpSpPr>
        <p:sp>
          <p:nvSpPr>
            <p:cNvPr id="3" name="Prostokąt 2"/>
            <p:cNvSpPr/>
            <p:nvPr/>
          </p:nvSpPr>
          <p:spPr>
            <a:xfrm>
              <a:off x="0" y="6419850"/>
              <a:ext cx="12192000" cy="438150"/>
            </a:xfrm>
            <a:prstGeom prst="rect">
              <a:avLst/>
            </a:prstGeom>
            <a:gradFill flip="none" rotWithShape="1">
              <a:gsLst>
                <a:gs pos="0">
                  <a:srgbClr val="173862"/>
                </a:gs>
                <a:gs pos="74000">
                  <a:schemeClr val="accent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115" y="6451181"/>
              <a:ext cx="345785" cy="340116"/>
            </a:xfrm>
            <a:prstGeom prst="rect">
              <a:avLst/>
            </a:prstGeom>
          </p:spPr>
        </p:pic>
        <p:sp>
          <p:nvSpPr>
            <p:cNvPr id="5" name="pole tekstowe 4"/>
            <p:cNvSpPr txBox="1"/>
            <p:nvPr/>
          </p:nvSpPr>
          <p:spPr>
            <a:xfrm>
              <a:off x="1200150" y="6552398"/>
              <a:ext cx="5019675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baseline="30000" dirty="0" smtClean="0">
                  <a:solidFill>
                    <a:schemeClr val="bg1"/>
                  </a:solidFill>
                  <a:latin typeface="Bahnschrift" panose="020B0502040204020203" pitchFamily="34" charset="0"/>
                </a:rPr>
                <a:t>AWF KATOWICE </a:t>
              </a:r>
              <a:r>
                <a:rPr lang="pl-PL" sz="2000" baseline="30000" dirty="0" smtClean="0">
                  <a:solidFill>
                    <a:srgbClr val="EB8015"/>
                  </a:solidFill>
                  <a:latin typeface="Bahnschrift" panose="020B0502040204020203" pitchFamily="34" charset="0"/>
                </a:rPr>
                <a:t>IDEALNE MIEJSCE</a:t>
              </a:r>
              <a:endPara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6" name="pole tekstowe 5"/>
          <p:cNvSpPr txBox="1"/>
          <p:nvPr/>
        </p:nvSpPr>
        <p:spPr>
          <a:xfrm>
            <a:off x="354200" y="794356"/>
            <a:ext cx="3655272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7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Rankingi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2242555" y="3170882"/>
            <a:ext cx="3441700" cy="1405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najlepsza </a:t>
            </a:r>
            <a:r>
              <a:rPr lang="pl-PL" sz="3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Akademia wychowania fizycznego </a:t>
            </a:r>
            <a:endParaRPr lang="pl-PL" sz="3200" baseline="30000" dirty="0" smtClean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r>
              <a:rPr lang="pl-PL" sz="32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wg rankingu </a:t>
            </a:r>
          </a:p>
          <a:p>
            <a:r>
              <a:rPr lang="pl-PL" sz="32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„Perspektywy”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240938" y="4687403"/>
            <a:ext cx="3210536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Kierunki </a:t>
            </a:r>
            <a:r>
              <a:rPr lang="pl-PL" sz="28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wychowanie </a:t>
            </a:r>
          </a:p>
          <a:p>
            <a:r>
              <a:rPr lang="pl-PL" sz="28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fizyczne oraz fizjoterapia </a:t>
            </a:r>
            <a:r>
              <a:rPr lang="pl-PL" sz="28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czterokrotnym </a:t>
            </a:r>
            <a:r>
              <a:rPr lang="pl-PL" sz="28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zwycięzcą </a:t>
            </a:r>
            <a:endParaRPr lang="pl-PL" sz="2800" baseline="30000" dirty="0" smtClean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r>
              <a:rPr lang="pl-PL" sz="28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w </a:t>
            </a:r>
            <a:r>
              <a:rPr lang="pl-PL" sz="28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rankingu</a:t>
            </a:r>
            <a:r>
              <a:rPr lang="pl-PL" sz="28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.</a:t>
            </a:r>
            <a:endParaRPr lang="pl-PL" sz="28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5013" y="668522"/>
            <a:ext cx="5295761" cy="3528212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785" y="1466125"/>
            <a:ext cx="1913868" cy="966503"/>
          </a:xfrm>
          <a:prstGeom prst="rect">
            <a:avLst/>
          </a:prstGeom>
        </p:spPr>
      </p:pic>
      <p:sp>
        <p:nvSpPr>
          <p:cNvPr id="22" name="pole tekstowe 21"/>
          <p:cNvSpPr txBox="1"/>
          <p:nvPr/>
        </p:nvSpPr>
        <p:spPr>
          <a:xfrm>
            <a:off x="6091221" y="2517108"/>
            <a:ext cx="3210536" cy="2103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AWF Katowice </a:t>
            </a:r>
          </a:p>
          <a:p>
            <a:r>
              <a:rPr lang="pl-PL" sz="2800" baseline="30000" dirty="0">
                <a:solidFill>
                  <a:srgbClr val="EB8015"/>
                </a:solidFill>
                <a:latin typeface="Bahnschrift Light" panose="020B0502040204020203" pitchFamily="34" charset="0"/>
              </a:rPr>
              <a:t>najlepszą polską </a:t>
            </a:r>
          </a:p>
          <a:p>
            <a:r>
              <a:rPr lang="pl-PL" sz="2800" baseline="30000" dirty="0">
                <a:solidFill>
                  <a:srgbClr val="EB8015"/>
                </a:solidFill>
                <a:latin typeface="Bahnschrift Light" panose="020B0502040204020203" pitchFamily="34" charset="0"/>
              </a:rPr>
              <a:t>uczelnią sportową </a:t>
            </a:r>
          </a:p>
          <a:p>
            <a:r>
              <a:rPr lang="pl-PL" sz="28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w Global Ranking </a:t>
            </a:r>
          </a:p>
          <a:p>
            <a:r>
              <a:rPr lang="pl-PL" sz="28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of Sport Science </a:t>
            </a:r>
          </a:p>
          <a:p>
            <a:r>
              <a:rPr lang="pl-PL" sz="28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Schools and </a:t>
            </a:r>
          </a:p>
          <a:p>
            <a:r>
              <a:rPr lang="pl-PL" sz="2800" baseline="30000" dirty="0" err="1">
                <a:solidFill>
                  <a:srgbClr val="173862"/>
                </a:solidFill>
                <a:latin typeface="Bahnschrift Light" panose="020B0502040204020203" pitchFamily="34" charset="0"/>
              </a:rPr>
              <a:t>Departments</a:t>
            </a:r>
            <a:endParaRPr lang="pl-PL" sz="28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2290399" y="1700355"/>
            <a:ext cx="2648503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AWF Katowice 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2240938" y="2534653"/>
            <a:ext cx="3273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aseline="30000" dirty="0" smtClean="0">
                <a:solidFill>
                  <a:srgbClr val="EB8015"/>
                </a:solidFill>
                <a:latin typeface="Bahnschrift SemiBold" panose="020B0502040204020203" pitchFamily="34" charset="0"/>
              </a:rPr>
              <a:t>NIEZMIENNIE</a:t>
            </a:r>
            <a:endParaRPr lang="pl-PL" sz="6000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2187022" y="2108965"/>
            <a:ext cx="3495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0" baseline="30000" dirty="0" smtClean="0">
                <a:solidFill>
                  <a:srgbClr val="EB8015"/>
                </a:solidFill>
                <a:latin typeface="Bahnschrift SemiBold" panose="020B0502040204020203" pitchFamily="34" charset="0"/>
              </a:rPr>
              <a:t>OD </a:t>
            </a:r>
            <a:r>
              <a:rPr lang="pl-PL" sz="9000" baseline="30000" dirty="0" smtClean="0">
                <a:solidFill>
                  <a:srgbClr val="EB8015"/>
                </a:solidFill>
                <a:latin typeface="Bahnschrift SemiBold" panose="020B0502040204020203" pitchFamily="34" charset="0"/>
              </a:rPr>
              <a:t>6 </a:t>
            </a:r>
            <a:r>
              <a:rPr lang="pl-PL" sz="9000" baseline="30000" dirty="0">
                <a:solidFill>
                  <a:srgbClr val="EB8015"/>
                </a:solidFill>
                <a:latin typeface="Bahnschrift SemiBold" panose="020B0502040204020203" pitchFamily="34" charset="0"/>
              </a:rPr>
              <a:t>LAT </a:t>
            </a: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5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Obraz 4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032"/>
          <a:stretch/>
        </p:blipFill>
        <p:spPr>
          <a:xfrm>
            <a:off x="0" y="-18880"/>
            <a:ext cx="12192000" cy="6413330"/>
          </a:xfrm>
          <a:prstGeom prst="rect">
            <a:avLst/>
          </a:prstGeom>
        </p:spPr>
      </p:pic>
      <p:grpSp>
        <p:nvGrpSpPr>
          <p:cNvPr id="25" name="Grupa 24"/>
          <p:cNvGrpSpPr/>
          <p:nvPr/>
        </p:nvGrpSpPr>
        <p:grpSpPr>
          <a:xfrm>
            <a:off x="2193372" y="3029165"/>
            <a:ext cx="6252128" cy="2336800"/>
            <a:chOff x="1837772" y="3111500"/>
            <a:chExt cx="6252128" cy="2336800"/>
          </a:xfrm>
        </p:grpSpPr>
        <p:cxnSp>
          <p:nvCxnSpPr>
            <p:cNvPr id="8" name="Łącznik prosty 7"/>
            <p:cNvCxnSpPr/>
            <p:nvPr/>
          </p:nvCxnSpPr>
          <p:spPr>
            <a:xfrm>
              <a:off x="1854550" y="3111500"/>
              <a:ext cx="0" cy="2336800"/>
            </a:xfrm>
            <a:prstGeom prst="line">
              <a:avLst/>
            </a:prstGeom>
            <a:ln w="57150">
              <a:solidFill>
                <a:srgbClr val="EB80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Łącznik prosty 13"/>
            <p:cNvCxnSpPr/>
            <p:nvPr/>
          </p:nvCxnSpPr>
          <p:spPr>
            <a:xfrm>
              <a:off x="1837772" y="5420603"/>
              <a:ext cx="6252128" cy="0"/>
            </a:xfrm>
            <a:prstGeom prst="line">
              <a:avLst/>
            </a:prstGeom>
            <a:ln w="57150">
              <a:solidFill>
                <a:srgbClr val="EB80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a 25"/>
          <p:cNvGrpSpPr/>
          <p:nvPr/>
        </p:nvGrpSpPr>
        <p:grpSpPr>
          <a:xfrm rot="10800000">
            <a:off x="3705780" y="1107136"/>
            <a:ext cx="6252128" cy="2336800"/>
            <a:chOff x="1837772" y="3111500"/>
            <a:chExt cx="6252128" cy="2336800"/>
          </a:xfrm>
        </p:grpSpPr>
        <p:cxnSp>
          <p:nvCxnSpPr>
            <p:cNvPr id="27" name="Łącznik prosty 26"/>
            <p:cNvCxnSpPr/>
            <p:nvPr/>
          </p:nvCxnSpPr>
          <p:spPr>
            <a:xfrm>
              <a:off x="1854550" y="3111500"/>
              <a:ext cx="0" cy="2336800"/>
            </a:xfrm>
            <a:prstGeom prst="line">
              <a:avLst/>
            </a:prstGeom>
            <a:ln w="57150">
              <a:solidFill>
                <a:srgbClr val="EB80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Łącznik prosty 27"/>
            <p:cNvCxnSpPr/>
            <p:nvPr/>
          </p:nvCxnSpPr>
          <p:spPr>
            <a:xfrm>
              <a:off x="1837772" y="5420603"/>
              <a:ext cx="6252128" cy="0"/>
            </a:xfrm>
            <a:prstGeom prst="line">
              <a:avLst/>
            </a:prstGeom>
            <a:ln w="57150">
              <a:solidFill>
                <a:srgbClr val="EB80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pole tekstowe 19"/>
          <p:cNvSpPr txBox="1"/>
          <p:nvPr/>
        </p:nvSpPr>
        <p:spPr>
          <a:xfrm>
            <a:off x="8829313" y="3712819"/>
            <a:ext cx="16764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A</a:t>
            </a:r>
            <a:endParaRPr lang="pl-PL" sz="13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9" name="pole tekstowe 28"/>
          <p:cNvSpPr txBox="1"/>
          <p:nvPr/>
        </p:nvSpPr>
        <p:spPr>
          <a:xfrm>
            <a:off x="9805806" y="3454444"/>
            <a:ext cx="1676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+</a:t>
            </a:r>
            <a:endParaRPr lang="pl-PL" sz="15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2" name="pole tekstowe 31"/>
          <p:cNvSpPr txBox="1"/>
          <p:nvPr/>
        </p:nvSpPr>
        <p:spPr>
          <a:xfrm>
            <a:off x="1595081" y="771026"/>
            <a:ext cx="16764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A</a:t>
            </a:r>
            <a:endParaRPr lang="pl-PL" sz="13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3" name="pole tekstowe 32"/>
          <p:cNvSpPr txBox="1"/>
          <p:nvPr/>
        </p:nvSpPr>
        <p:spPr>
          <a:xfrm>
            <a:off x="2607901" y="551951"/>
            <a:ext cx="1676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+</a:t>
            </a:r>
            <a:endParaRPr lang="pl-PL" sz="15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5" name="Prostokąt 34"/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gradFill flip="none" rotWithShape="1">
            <a:gsLst>
              <a:gs pos="0">
                <a:srgbClr val="173862"/>
              </a:gs>
              <a:gs pos="74000">
                <a:schemeClr val="accent1">
                  <a:shade val="67500"/>
                  <a:satMod val="11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6" name="Obraz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5" y="6451181"/>
            <a:ext cx="345785" cy="340116"/>
          </a:xfrm>
          <a:prstGeom prst="rect">
            <a:avLst/>
          </a:prstGeom>
        </p:spPr>
      </p:pic>
      <p:sp>
        <p:nvSpPr>
          <p:cNvPr id="37" name="pole tekstowe 36"/>
          <p:cNvSpPr txBox="1"/>
          <p:nvPr/>
        </p:nvSpPr>
        <p:spPr>
          <a:xfrm>
            <a:off x="1200150" y="6552398"/>
            <a:ext cx="5019675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aseline="30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AWF KATOWICE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IDEALNE MIEJSCE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</p:txBody>
      </p:sp>
      <p:pic>
        <p:nvPicPr>
          <p:cNvPr id="39" name="Obraz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  <p:grpSp>
        <p:nvGrpSpPr>
          <p:cNvPr id="41" name="Grupa 40"/>
          <p:cNvGrpSpPr/>
          <p:nvPr/>
        </p:nvGrpSpPr>
        <p:grpSpPr>
          <a:xfrm>
            <a:off x="4189487" y="2607849"/>
            <a:ext cx="4060675" cy="1257404"/>
            <a:chOff x="4403598" y="2618957"/>
            <a:chExt cx="4060675" cy="1257404"/>
          </a:xfrm>
        </p:grpSpPr>
        <p:pic>
          <p:nvPicPr>
            <p:cNvPr id="38" name="Obraz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3598" y="2618957"/>
              <a:ext cx="1255775" cy="1235187"/>
            </a:xfrm>
            <a:prstGeom prst="rect">
              <a:avLst/>
            </a:prstGeom>
          </p:spPr>
        </p:pic>
        <p:sp>
          <p:nvSpPr>
            <p:cNvPr id="40" name="pole tekstowe 39"/>
            <p:cNvSpPr txBox="1"/>
            <p:nvPr/>
          </p:nvSpPr>
          <p:spPr>
            <a:xfrm>
              <a:off x="5850525" y="2879165"/>
              <a:ext cx="2613748" cy="997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pl-PL" sz="2800" dirty="0" smtClean="0">
                  <a:solidFill>
                    <a:schemeClr val="bg1"/>
                  </a:solidFill>
                  <a:latin typeface="Bahnschrift" panose="020B0502040204020203" pitchFamily="34" charset="0"/>
                </a:rPr>
                <a:t>NAUKI </a:t>
              </a:r>
            </a:p>
            <a:p>
              <a:pPr>
                <a:lnSpc>
                  <a:spcPct val="70000"/>
                </a:lnSpc>
              </a:pPr>
              <a:r>
                <a:rPr lang="pl-PL" sz="2800" dirty="0" smtClean="0">
                  <a:solidFill>
                    <a:schemeClr val="bg1"/>
                  </a:solidFill>
                  <a:latin typeface="Bahnschrift" panose="020B0502040204020203" pitchFamily="34" charset="0"/>
                </a:rPr>
                <a:t>O KULTURZE FIZYCZNEJ</a:t>
              </a:r>
              <a:endParaRPr lang="pl-PL" sz="2800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96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2" r="18118"/>
          <a:stretch/>
        </p:blipFill>
        <p:spPr>
          <a:xfrm>
            <a:off x="4010171" y="-25400"/>
            <a:ext cx="8194529" cy="651152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687" y="2620104"/>
            <a:ext cx="2269052" cy="3514472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gradFill flip="none" rotWithShape="1">
            <a:gsLst>
              <a:gs pos="0">
                <a:srgbClr val="173862"/>
              </a:gs>
              <a:gs pos="74000">
                <a:schemeClr val="accent1">
                  <a:shade val="67500"/>
                  <a:satMod val="11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751514" y="1134962"/>
            <a:ext cx="75941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8000" baseline="30000" dirty="0">
                <a:solidFill>
                  <a:srgbClr val="EB8015"/>
                </a:solidFill>
                <a:latin typeface="Bahnschrift Light" panose="020B0502040204020203" pitchFamily="34" charset="0"/>
              </a:rPr>
              <a:t>Kim może zostać </a:t>
            </a:r>
            <a:r>
              <a:rPr lang="pl-PL" sz="80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Absolwent </a:t>
            </a:r>
          </a:p>
          <a:p>
            <a:pPr>
              <a:lnSpc>
                <a:spcPct val="70000"/>
              </a:lnSpc>
            </a:pPr>
            <a:r>
              <a:rPr lang="pl-PL" sz="80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AWF Katowice?</a:t>
            </a:r>
            <a:endParaRPr lang="pl-PL" sz="8000" baseline="30000" dirty="0">
              <a:solidFill>
                <a:srgbClr val="EB8015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5" y="6451181"/>
            <a:ext cx="345785" cy="340116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200150" y="6552398"/>
            <a:ext cx="5019675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aseline="30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AWF KATOWICE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IDEALNE MIEJSCE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200150" y="3161852"/>
            <a:ext cx="3284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NAUCZYCIELEM WF</a:t>
            </a:r>
          </a:p>
          <a:p>
            <a:endParaRPr lang="pl-PL" sz="36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14" y="2982175"/>
            <a:ext cx="546032" cy="444444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7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643" y="-267266"/>
            <a:ext cx="2269052" cy="3514472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gradFill flip="none" rotWithShape="1">
            <a:gsLst>
              <a:gs pos="0">
                <a:srgbClr val="173862"/>
              </a:gs>
              <a:gs pos="74000">
                <a:schemeClr val="accent1">
                  <a:shade val="67500"/>
                  <a:satMod val="11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493241" y="859980"/>
            <a:ext cx="7594199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8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Ale także</a:t>
            </a:r>
            <a:endParaRPr lang="pl-PL" sz="80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5" y="6451181"/>
            <a:ext cx="345785" cy="340116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200150" y="6552398"/>
            <a:ext cx="5019675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aseline="30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AWF KATOWICE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IDEALNE MIEJSCE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811826" y="1517983"/>
            <a:ext cx="485014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FIZJOTERAPEUTĄ SPORTOWYM</a:t>
            </a:r>
          </a:p>
          <a:p>
            <a:r>
              <a:rPr lang="pl-PL" sz="24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 </a:t>
            </a:r>
          </a:p>
          <a:p>
            <a:r>
              <a:rPr lang="pl-PL" sz="24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NAUCZYCIELEM </a:t>
            </a:r>
          </a:p>
          <a:p>
            <a:r>
              <a:rPr lang="pl-PL" sz="24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PRZYSPOSOBIENIA OBRONNEGO</a:t>
            </a:r>
          </a:p>
          <a:p>
            <a:r>
              <a:rPr lang="pl-PL" sz="24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 </a:t>
            </a:r>
          </a:p>
          <a:p>
            <a:r>
              <a:rPr lang="pl-PL" sz="24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MENAGEREM SPORTU			</a:t>
            </a:r>
            <a:endParaRPr lang="pl-PL" sz="24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45" y="1367801"/>
            <a:ext cx="452008" cy="36791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271" y="3310443"/>
            <a:ext cx="3123729" cy="208444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092" y="3310810"/>
            <a:ext cx="3123179" cy="208407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913" y="3313480"/>
            <a:ext cx="3123179" cy="2084076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471" y="-11139"/>
            <a:ext cx="3123179" cy="2084076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059" y="-11139"/>
            <a:ext cx="3123179" cy="2084076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6194442" y="2186178"/>
            <a:ext cx="3387278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FIZJOTERAPEUTĄ OSÓB CHORYCH</a:t>
            </a:r>
          </a:p>
          <a:p>
            <a:pPr>
              <a:lnSpc>
                <a:spcPct val="7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I NIEPEŁNOSPRAWNYCH	</a:t>
            </a:r>
            <a:endParaRPr lang="pl-PL" sz="2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9312056" y="2198216"/>
            <a:ext cx="3600566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MENAGEREM OBIEKTÓW </a:t>
            </a:r>
          </a:p>
          <a:p>
            <a:pPr>
              <a:lnSpc>
                <a:spcPct val="7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SPORTOWYCH I TURYSTYCZNYCH	</a:t>
            </a:r>
            <a:endParaRPr lang="pl-PL" sz="2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9368611" y="5548709"/>
            <a:ext cx="3116089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SPECJALISTĄ ODNOWY </a:t>
            </a:r>
          </a:p>
          <a:p>
            <a:pPr>
              <a:lnSpc>
                <a:spcPct val="7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BIOLOGICZNEJ</a:t>
            </a:r>
            <a:endParaRPr lang="pl-PL" sz="2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6194442" y="5504619"/>
            <a:ext cx="2442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TRENEREM PERSONALNYM</a:t>
            </a:r>
            <a:endParaRPr lang="pl-PL" sz="2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3078353" y="5550786"/>
            <a:ext cx="3116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INSTRUKTOREM REKREACJI </a:t>
            </a:r>
          </a:p>
          <a:p>
            <a:pPr>
              <a:lnSpc>
                <a:spcPct val="8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RUCHOWEJ Z WYBRANYCH </a:t>
            </a:r>
          </a:p>
          <a:p>
            <a:pPr>
              <a:lnSpc>
                <a:spcPct val="8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FORM AKTYWNOŚCI FIZYCZNEJ </a:t>
            </a: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45" y="1850693"/>
            <a:ext cx="452008" cy="367913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1" y="2677111"/>
            <a:ext cx="452008" cy="367913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892" y="2034649"/>
            <a:ext cx="452008" cy="367913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233" y="2042136"/>
            <a:ext cx="452008" cy="367913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0" y="5395654"/>
            <a:ext cx="452008" cy="367913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51" y="5409475"/>
            <a:ext cx="452008" cy="367913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038" y="5394886"/>
            <a:ext cx="452008" cy="367913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5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gradFill flip="none" rotWithShape="1">
            <a:gsLst>
              <a:gs pos="0">
                <a:srgbClr val="173862"/>
              </a:gs>
              <a:gs pos="74000">
                <a:schemeClr val="accent1">
                  <a:shade val="67500"/>
                  <a:satMod val="11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5" y="6451181"/>
            <a:ext cx="345785" cy="340116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200150" y="6552398"/>
            <a:ext cx="5019675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aseline="30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AWF KATOWICE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IDEALNE MIEJSCE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092" y="2991296"/>
            <a:ext cx="3123179" cy="208016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913" y="2991585"/>
            <a:ext cx="3123179" cy="2080166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608" y="-9184"/>
            <a:ext cx="3123179" cy="2080166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" y="-9184"/>
            <a:ext cx="3123179" cy="2080166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466859" y="2186178"/>
            <a:ext cx="25379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 PILOTEM WYCIECZEK	</a:t>
            </a:r>
            <a:endParaRPr lang="pl-PL" sz="2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3401593" y="2198216"/>
            <a:ext cx="3600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 DORADCĄ ŻYWIENIOWYM</a:t>
            </a:r>
            <a:endParaRPr lang="pl-PL" sz="2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9368611" y="5224859"/>
            <a:ext cx="3116089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PRACOWNIKIEM SŁUŻB </a:t>
            </a:r>
          </a:p>
          <a:p>
            <a:pPr>
              <a:lnSpc>
                <a:spcPct val="8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PAŃSTWOWYCH </a:t>
            </a:r>
          </a:p>
          <a:p>
            <a:pPr>
              <a:lnSpc>
                <a:spcPct val="8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ODPOWIEDZIALNYCH ZA BEZPIECZEŃSTWO PAŃSTWA</a:t>
            </a:r>
          </a:p>
        </p:txBody>
      </p:sp>
      <p:sp>
        <p:nvSpPr>
          <p:cNvPr id="19" name="pole tekstowe 18"/>
          <p:cNvSpPr txBox="1"/>
          <p:nvPr/>
        </p:nvSpPr>
        <p:spPr>
          <a:xfrm>
            <a:off x="6194442" y="5209344"/>
            <a:ext cx="2442394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TRENEREM WYBRANEJ DYSCYPLINY SPORTU NA RÓŻNYCH POZIOMACH WSPÓŁZAWODNICTWA SPORTOWEGO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3078353" y="5226936"/>
            <a:ext cx="3116089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 PRZEDSIĘBIORCĄ</a:t>
            </a:r>
          </a:p>
        </p:txBody>
      </p:sp>
      <p:pic>
        <p:nvPicPr>
          <p:cNvPr id="23" name="Obraz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9" y="2034649"/>
            <a:ext cx="452008" cy="367913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770" y="2042136"/>
            <a:ext cx="452008" cy="367913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0" y="5071804"/>
            <a:ext cx="452008" cy="367913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51" y="5085625"/>
            <a:ext cx="452008" cy="367913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038" y="5071036"/>
            <a:ext cx="452008" cy="367913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787" y="-9184"/>
            <a:ext cx="3123179" cy="2080166"/>
          </a:xfrm>
          <a:prstGeom prst="rect">
            <a:avLst/>
          </a:prstGeom>
        </p:spPr>
      </p:pic>
      <p:sp>
        <p:nvSpPr>
          <p:cNvPr id="29" name="pole tekstowe 28"/>
          <p:cNvSpPr txBox="1"/>
          <p:nvPr/>
        </p:nvSpPr>
        <p:spPr>
          <a:xfrm>
            <a:off x="6524772" y="2198216"/>
            <a:ext cx="3600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 ORGANIZATOREM WYPOCZYNKU	</a:t>
            </a:r>
            <a:endParaRPr lang="pl-PL" sz="2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30" name="Obraz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949" y="2042136"/>
            <a:ext cx="452008" cy="367913"/>
          </a:xfrm>
          <a:prstGeom prst="rect">
            <a:avLst/>
          </a:prstGeom>
        </p:spPr>
      </p:pic>
      <p:pic>
        <p:nvPicPr>
          <p:cNvPr id="31" name="Obraz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271" y="2990362"/>
            <a:ext cx="3123730" cy="20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0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38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210" y="903087"/>
            <a:ext cx="1571008" cy="1545254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1509485" y="2823557"/>
            <a:ext cx="9100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DZIĘKUJEMY </a:t>
            </a:r>
            <a:endParaRPr lang="pl-PL" sz="4800" dirty="0">
              <a:solidFill>
                <a:srgbClr val="EB8015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2740295" y="889259"/>
            <a:ext cx="10257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l-PL" sz="12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WWW</a:t>
            </a:r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: www.awf.katowice.pl </a:t>
            </a:r>
            <a:r>
              <a:rPr lang="pl-PL" sz="12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 |  E-MAIL</a:t>
            </a:r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: </a:t>
            </a:r>
            <a:r>
              <a:rPr lang="pl-PL" sz="1200" dirty="0" smtClean="0">
                <a:solidFill>
                  <a:schemeClr val="bg1"/>
                </a:solidFill>
                <a:latin typeface="Bahnschrift Light" panose="020B0502040204020203" pitchFamily="34" charset="0"/>
                <a:hlinkClick r:id="rId3"/>
              </a:rPr>
              <a:t>rektorat@awf.katowice.pl</a:t>
            </a:r>
            <a:r>
              <a:rPr lang="pl-PL" sz="12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  |  TELEFON</a:t>
            </a:r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: +48 32 207 51 </a:t>
            </a:r>
            <a:r>
              <a:rPr lang="pl-PL" sz="12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00  |  ADRES</a:t>
            </a:r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: ul. Mikołowska 72 a, Katowice, Poland </a:t>
            </a:r>
          </a:p>
          <a:p>
            <a:endParaRPr lang="pl-PL" sz="12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7" name="Freeform 29"/>
          <p:cNvSpPr>
            <a:spLocks/>
          </p:cNvSpPr>
          <p:nvPr/>
        </p:nvSpPr>
        <p:spPr bwMode="auto">
          <a:xfrm>
            <a:off x="13308063" y="4286781"/>
            <a:ext cx="144463" cy="258763"/>
          </a:xfrm>
          <a:custGeom>
            <a:avLst/>
            <a:gdLst>
              <a:gd name="T0" fmla="*/ 53 w 53"/>
              <a:gd name="T1" fmla="*/ 0 h 95"/>
              <a:gd name="T2" fmla="*/ 38 w 53"/>
              <a:gd name="T3" fmla="*/ 0 h 95"/>
              <a:gd name="T4" fmla="*/ 15 w 53"/>
              <a:gd name="T5" fmla="*/ 25 h 95"/>
              <a:gd name="T6" fmla="*/ 15 w 53"/>
              <a:gd name="T7" fmla="*/ 21 h 95"/>
              <a:gd name="T8" fmla="*/ 15 w 53"/>
              <a:gd name="T9" fmla="*/ 21 h 95"/>
              <a:gd name="T10" fmla="*/ 15 w 53"/>
              <a:gd name="T11" fmla="*/ 30 h 95"/>
              <a:gd name="T12" fmla="*/ 15 w 53"/>
              <a:gd name="T13" fmla="*/ 34 h 95"/>
              <a:gd name="T14" fmla="*/ 0 w 53"/>
              <a:gd name="T15" fmla="*/ 34 h 95"/>
              <a:gd name="T16" fmla="*/ 0 w 53"/>
              <a:gd name="T17" fmla="*/ 49 h 95"/>
              <a:gd name="T18" fmla="*/ 15 w 53"/>
              <a:gd name="T19" fmla="*/ 49 h 95"/>
              <a:gd name="T20" fmla="*/ 15 w 53"/>
              <a:gd name="T21" fmla="*/ 95 h 95"/>
              <a:gd name="T22" fmla="*/ 34 w 53"/>
              <a:gd name="T23" fmla="*/ 95 h 95"/>
              <a:gd name="T24" fmla="*/ 34 w 53"/>
              <a:gd name="T25" fmla="*/ 49 h 95"/>
              <a:gd name="T26" fmla="*/ 53 w 53"/>
              <a:gd name="T27" fmla="*/ 49 h 95"/>
              <a:gd name="T28" fmla="*/ 53 w 53"/>
              <a:gd name="T29" fmla="*/ 34 h 95"/>
              <a:gd name="T30" fmla="*/ 34 w 53"/>
              <a:gd name="T31" fmla="*/ 34 h 95"/>
              <a:gd name="T32" fmla="*/ 34 w 53"/>
              <a:gd name="T33" fmla="*/ 30 h 95"/>
              <a:gd name="T34" fmla="*/ 34 w 53"/>
              <a:gd name="T35" fmla="*/ 21 h 95"/>
              <a:gd name="T36" fmla="*/ 38 w 53"/>
              <a:gd name="T37" fmla="*/ 15 h 95"/>
              <a:gd name="T38" fmla="*/ 53 w 53"/>
              <a:gd name="T39" fmla="*/ 15 h 95"/>
              <a:gd name="T40" fmla="*/ 53 w 53"/>
              <a:gd name="T41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3" h="95">
                <a:moveTo>
                  <a:pt x="53" y="0"/>
                </a:moveTo>
                <a:cubicBezTo>
                  <a:pt x="38" y="0"/>
                  <a:pt x="38" y="0"/>
                  <a:pt x="38" y="0"/>
                </a:cubicBezTo>
                <a:cubicBezTo>
                  <a:pt x="25" y="0"/>
                  <a:pt x="15" y="11"/>
                  <a:pt x="15" y="25"/>
                </a:cubicBezTo>
                <a:cubicBezTo>
                  <a:pt x="15" y="21"/>
                  <a:pt x="15" y="21"/>
                  <a:pt x="15" y="21"/>
                </a:cubicBezTo>
                <a:cubicBezTo>
                  <a:pt x="15" y="21"/>
                  <a:pt x="15" y="21"/>
                  <a:pt x="15" y="21"/>
                </a:cubicBezTo>
                <a:cubicBezTo>
                  <a:pt x="15" y="30"/>
                  <a:pt x="15" y="30"/>
                  <a:pt x="15" y="30"/>
                </a:cubicBezTo>
                <a:cubicBezTo>
                  <a:pt x="15" y="34"/>
                  <a:pt x="15" y="34"/>
                  <a:pt x="15" y="34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49"/>
                  <a:pt x="0" y="49"/>
                  <a:pt x="0" y="49"/>
                </a:cubicBezTo>
                <a:cubicBezTo>
                  <a:pt x="15" y="49"/>
                  <a:pt x="15" y="49"/>
                  <a:pt x="15" y="49"/>
                </a:cubicBezTo>
                <a:cubicBezTo>
                  <a:pt x="15" y="95"/>
                  <a:pt x="15" y="95"/>
                  <a:pt x="15" y="95"/>
                </a:cubicBezTo>
                <a:cubicBezTo>
                  <a:pt x="34" y="95"/>
                  <a:pt x="34" y="95"/>
                  <a:pt x="34" y="95"/>
                </a:cubicBezTo>
                <a:cubicBezTo>
                  <a:pt x="34" y="49"/>
                  <a:pt x="34" y="49"/>
                  <a:pt x="34" y="49"/>
                </a:cubicBezTo>
                <a:cubicBezTo>
                  <a:pt x="53" y="49"/>
                  <a:pt x="53" y="49"/>
                  <a:pt x="53" y="49"/>
                </a:cubicBezTo>
                <a:cubicBezTo>
                  <a:pt x="53" y="34"/>
                  <a:pt x="53" y="34"/>
                  <a:pt x="53" y="34"/>
                </a:cubicBezTo>
                <a:cubicBezTo>
                  <a:pt x="34" y="34"/>
                  <a:pt x="34" y="34"/>
                  <a:pt x="34" y="34"/>
                </a:cubicBezTo>
                <a:cubicBezTo>
                  <a:pt x="34" y="30"/>
                  <a:pt x="34" y="30"/>
                  <a:pt x="34" y="30"/>
                </a:cubicBezTo>
                <a:cubicBezTo>
                  <a:pt x="34" y="21"/>
                  <a:pt x="34" y="21"/>
                  <a:pt x="34" y="21"/>
                </a:cubicBezTo>
                <a:cubicBezTo>
                  <a:pt x="34" y="17"/>
                  <a:pt x="36" y="15"/>
                  <a:pt x="38" y="15"/>
                </a:cubicBezTo>
                <a:cubicBezTo>
                  <a:pt x="53" y="15"/>
                  <a:pt x="53" y="15"/>
                  <a:pt x="53" y="15"/>
                </a:cubicBezTo>
                <a:cubicBezTo>
                  <a:pt x="53" y="0"/>
                  <a:pt x="53" y="0"/>
                  <a:pt x="53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upa 12"/>
          <p:cNvGrpSpPr/>
          <p:nvPr/>
        </p:nvGrpSpPr>
        <p:grpSpPr>
          <a:xfrm>
            <a:off x="13708456" y="3675733"/>
            <a:ext cx="260350" cy="260350"/>
            <a:chOff x="3733800" y="4394826"/>
            <a:chExt cx="260350" cy="260350"/>
          </a:xfrm>
        </p:grpSpPr>
        <p:grpSp>
          <p:nvGrpSpPr>
            <p:cNvPr id="11" name="Grupa 10"/>
            <p:cNvGrpSpPr/>
            <p:nvPr/>
          </p:nvGrpSpPr>
          <p:grpSpPr>
            <a:xfrm>
              <a:off x="3733800" y="4394826"/>
              <a:ext cx="260350" cy="260350"/>
              <a:chOff x="3733800" y="4394826"/>
              <a:chExt cx="260350" cy="260350"/>
            </a:xfrm>
          </p:grpSpPr>
          <p:sp>
            <p:nvSpPr>
              <p:cNvPr id="9" name="Prostokąt zaokrąglony 8"/>
              <p:cNvSpPr/>
              <p:nvPr/>
            </p:nvSpPr>
            <p:spPr>
              <a:xfrm>
                <a:off x="3733800" y="4394826"/>
                <a:ext cx="260350" cy="260350"/>
              </a:xfrm>
              <a:prstGeom prst="round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0" name="Owal 9"/>
              <p:cNvSpPr/>
              <p:nvPr/>
            </p:nvSpPr>
            <p:spPr>
              <a:xfrm>
                <a:off x="3814010" y="4475036"/>
                <a:ext cx="103314" cy="103314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12" name="Owal 11"/>
            <p:cNvSpPr/>
            <p:nvPr/>
          </p:nvSpPr>
          <p:spPr>
            <a:xfrm>
              <a:off x="3916280" y="4425212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5" name="Freeform 27"/>
          <p:cNvSpPr>
            <a:spLocks/>
          </p:cNvSpPr>
          <p:nvPr/>
        </p:nvSpPr>
        <p:spPr bwMode="auto">
          <a:xfrm>
            <a:off x="13793579" y="4394975"/>
            <a:ext cx="288925" cy="239713"/>
          </a:xfrm>
          <a:custGeom>
            <a:avLst/>
            <a:gdLst>
              <a:gd name="T0" fmla="*/ 0 w 106"/>
              <a:gd name="T1" fmla="*/ 34 h 88"/>
              <a:gd name="T2" fmla="*/ 12 w 106"/>
              <a:gd name="T3" fmla="*/ 32 h 88"/>
              <a:gd name="T4" fmla="*/ 1 w 106"/>
              <a:gd name="T5" fmla="*/ 25 h 88"/>
              <a:gd name="T6" fmla="*/ 13 w 106"/>
              <a:gd name="T7" fmla="*/ 27 h 88"/>
              <a:gd name="T8" fmla="*/ 14 w 106"/>
              <a:gd name="T9" fmla="*/ 24 h 88"/>
              <a:gd name="T10" fmla="*/ 36 w 106"/>
              <a:gd name="T11" fmla="*/ 7 h 88"/>
              <a:gd name="T12" fmla="*/ 34 w 106"/>
              <a:gd name="T13" fmla="*/ 6 h 88"/>
              <a:gd name="T14" fmla="*/ 27 w 106"/>
              <a:gd name="T15" fmla="*/ 2 h 88"/>
              <a:gd name="T16" fmla="*/ 38 w 106"/>
              <a:gd name="T17" fmla="*/ 4 h 88"/>
              <a:gd name="T18" fmla="*/ 32 w 106"/>
              <a:gd name="T19" fmla="*/ 0 h 88"/>
              <a:gd name="T20" fmla="*/ 40 w 106"/>
              <a:gd name="T21" fmla="*/ 4 h 88"/>
              <a:gd name="T22" fmla="*/ 39 w 106"/>
              <a:gd name="T23" fmla="*/ 1 h 88"/>
              <a:gd name="T24" fmla="*/ 55 w 106"/>
              <a:gd name="T25" fmla="*/ 26 h 88"/>
              <a:gd name="T26" fmla="*/ 63 w 106"/>
              <a:gd name="T27" fmla="*/ 20 h 88"/>
              <a:gd name="T28" fmla="*/ 91 w 106"/>
              <a:gd name="T29" fmla="*/ 8 h 88"/>
              <a:gd name="T30" fmla="*/ 82 w 106"/>
              <a:gd name="T31" fmla="*/ 21 h 88"/>
              <a:gd name="T32" fmla="*/ 88 w 106"/>
              <a:gd name="T33" fmla="*/ 22 h 88"/>
              <a:gd name="T34" fmla="*/ 76 w 106"/>
              <a:gd name="T35" fmla="*/ 33 h 88"/>
              <a:gd name="T36" fmla="*/ 83 w 106"/>
              <a:gd name="T37" fmla="*/ 35 h 88"/>
              <a:gd name="T38" fmla="*/ 70 w 106"/>
              <a:gd name="T39" fmla="*/ 42 h 88"/>
              <a:gd name="T40" fmla="*/ 67 w 106"/>
              <a:gd name="T41" fmla="*/ 51 h 88"/>
              <a:gd name="T42" fmla="*/ 106 w 106"/>
              <a:gd name="T43" fmla="*/ 52 h 88"/>
              <a:gd name="T44" fmla="*/ 13 w 106"/>
              <a:gd name="T45" fmla="*/ 38 h 88"/>
              <a:gd name="T46" fmla="*/ 0 w 106"/>
              <a:gd name="T47" fmla="*/ 34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06" h="88">
                <a:moveTo>
                  <a:pt x="0" y="34"/>
                </a:moveTo>
                <a:cubicBezTo>
                  <a:pt x="4" y="34"/>
                  <a:pt x="9" y="34"/>
                  <a:pt x="12" y="32"/>
                </a:cubicBezTo>
                <a:cubicBezTo>
                  <a:pt x="6" y="32"/>
                  <a:pt x="2" y="29"/>
                  <a:pt x="1" y="25"/>
                </a:cubicBezTo>
                <a:cubicBezTo>
                  <a:pt x="3" y="27"/>
                  <a:pt x="10" y="28"/>
                  <a:pt x="13" y="27"/>
                </a:cubicBezTo>
                <a:cubicBezTo>
                  <a:pt x="13" y="26"/>
                  <a:pt x="14" y="25"/>
                  <a:pt x="14" y="24"/>
                </a:cubicBezTo>
                <a:cubicBezTo>
                  <a:pt x="17" y="14"/>
                  <a:pt x="26" y="6"/>
                  <a:pt x="36" y="7"/>
                </a:cubicBezTo>
                <a:cubicBezTo>
                  <a:pt x="35" y="6"/>
                  <a:pt x="35" y="6"/>
                  <a:pt x="34" y="6"/>
                </a:cubicBezTo>
                <a:cubicBezTo>
                  <a:pt x="33" y="5"/>
                  <a:pt x="26" y="4"/>
                  <a:pt x="27" y="2"/>
                </a:cubicBezTo>
                <a:cubicBezTo>
                  <a:pt x="28" y="0"/>
                  <a:pt x="36" y="4"/>
                  <a:pt x="38" y="4"/>
                </a:cubicBezTo>
                <a:cubicBezTo>
                  <a:pt x="36" y="3"/>
                  <a:pt x="32" y="2"/>
                  <a:pt x="32" y="0"/>
                </a:cubicBezTo>
                <a:cubicBezTo>
                  <a:pt x="35" y="0"/>
                  <a:pt x="38" y="2"/>
                  <a:pt x="40" y="4"/>
                </a:cubicBezTo>
                <a:cubicBezTo>
                  <a:pt x="39" y="3"/>
                  <a:pt x="39" y="2"/>
                  <a:pt x="39" y="1"/>
                </a:cubicBezTo>
                <a:cubicBezTo>
                  <a:pt x="47" y="6"/>
                  <a:pt x="51" y="16"/>
                  <a:pt x="55" y="26"/>
                </a:cubicBezTo>
                <a:cubicBezTo>
                  <a:pt x="58" y="23"/>
                  <a:pt x="61" y="21"/>
                  <a:pt x="63" y="20"/>
                </a:cubicBezTo>
                <a:cubicBezTo>
                  <a:pt x="70" y="16"/>
                  <a:pt x="78" y="12"/>
                  <a:pt x="91" y="8"/>
                </a:cubicBezTo>
                <a:cubicBezTo>
                  <a:pt x="91" y="12"/>
                  <a:pt x="89" y="17"/>
                  <a:pt x="82" y="21"/>
                </a:cubicBezTo>
                <a:cubicBezTo>
                  <a:pt x="83" y="21"/>
                  <a:pt x="86" y="21"/>
                  <a:pt x="88" y="22"/>
                </a:cubicBezTo>
                <a:cubicBezTo>
                  <a:pt x="87" y="27"/>
                  <a:pt x="84" y="31"/>
                  <a:pt x="76" y="33"/>
                </a:cubicBezTo>
                <a:cubicBezTo>
                  <a:pt x="80" y="33"/>
                  <a:pt x="82" y="34"/>
                  <a:pt x="83" y="35"/>
                </a:cubicBezTo>
                <a:cubicBezTo>
                  <a:pt x="82" y="39"/>
                  <a:pt x="78" y="43"/>
                  <a:pt x="70" y="42"/>
                </a:cubicBezTo>
                <a:cubicBezTo>
                  <a:pt x="79" y="45"/>
                  <a:pt x="74" y="52"/>
                  <a:pt x="67" y="51"/>
                </a:cubicBezTo>
                <a:cubicBezTo>
                  <a:pt x="78" y="63"/>
                  <a:pt x="96" y="62"/>
                  <a:pt x="106" y="52"/>
                </a:cubicBezTo>
                <a:cubicBezTo>
                  <a:pt x="80" y="88"/>
                  <a:pt x="22" y="74"/>
                  <a:pt x="13" y="38"/>
                </a:cubicBezTo>
                <a:cubicBezTo>
                  <a:pt x="6" y="38"/>
                  <a:pt x="3" y="36"/>
                  <a:pt x="0" y="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pole tekstowe 16"/>
          <p:cNvSpPr txBox="1"/>
          <p:nvPr/>
        </p:nvSpPr>
        <p:spPr>
          <a:xfrm>
            <a:off x="13018570" y="5609736"/>
            <a:ext cx="1673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WWW: </a:t>
            </a:r>
            <a:endParaRPr lang="pl-PL" sz="1200" dirty="0" smtClean="0">
              <a:solidFill>
                <a:schemeClr val="bg1"/>
              </a:solidFill>
              <a:latin typeface="Bahnschrift Light" panose="020B0502040204020203" pitchFamily="34" charset="0"/>
            </a:endParaRPr>
          </a:p>
          <a:p>
            <a:pPr algn="ctr" fontAlgn="base"/>
            <a:r>
              <a:rPr lang="pl-PL" sz="12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www.awf.katowice.pl</a:t>
            </a:r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 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13331667" y="5330200"/>
            <a:ext cx="660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WWW: www.awf.katowice.pl </a:t>
            </a:r>
          </a:p>
          <a:p>
            <a:pPr algn="ctr" fontAlgn="base"/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E-MAIL: rektorat@awf.katowice.pl </a:t>
            </a:r>
          </a:p>
          <a:p>
            <a:pPr algn="ctr" fontAlgn="base"/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TELEFON: +48 32 207 51 00 </a:t>
            </a:r>
          </a:p>
          <a:p>
            <a:pPr algn="ctr" fontAlgn="base"/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ADRES: ul. Mikołowska 72 a, Katowice, Poland </a:t>
            </a:r>
            <a:endParaRPr lang="pl-PL" sz="1200" dirty="0"/>
          </a:p>
        </p:txBody>
      </p:sp>
      <p:sp>
        <p:nvSpPr>
          <p:cNvPr id="19" name="pole tekstowe 18"/>
          <p:cNvSpPr txBox="1"/>
          <p:nvPr/>
        </p:nvSpPr>
        <p:spPr>
          <a:xfrm>
            <a:off x="12609714" y="6241124"/>
            <a:ext cx="1979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E-MAIL: rektorat@awf.katowice.pl 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14504520" y="3751838"/>
            <a:ext cx="5857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FACEBOOK: </a:t>
            </a:r>
            <a:r>
              <a:rPr lang="pl-PL" sz="12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www.facebook.com/AWFKATOWICE1970 </a:t>
            </a:r>
            <a:endParaRPr lang="pl-PL" sz="1200" dirty="0">
              <a:solidFill>
                <a:schemeClr val="bg1"/>
              </a:solidFill>
              <a:latin typeface="Bahnschrift Light" panose="020B0502040204020203" pitchFamily="34" charset="0"/>
            </a:endParaRPr>
          </a:p>
          <a:p>
            <a:pPr fontAlgn="base"/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INSTAGRAM: www.instagram.com/awf_katowice </a:t>
            </a:r>
          </a:p>
          <a:p>
            <a:pPr fontAlgn="base"/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TWITTER: www.twitter.com/AWFKatowice </a:t>
            </a:r>
          </a:p>
          <a:p>
            <a:pPr fontAlgn="base"/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WWW: www.awf.katowice.pl </a:t>
            </a:r>
          </a:p>
          <a:p>
            <a:pPr fontAlgn="base"/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E-MAIL: rektorat@awf.katowice.pl </a:t>
            </a:r>
          </a:p>
          <a:p>
            <a:pPr fontAlgn="base"/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TELEFON: +48 32 207 51 00 </a:t>
            </a:r>
          </a:p>
          <a:p>
            <a:pPr fontAlgn="base"/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ADRES: ul. Mikołowska 72 a, Katowice, Poland </a:t>
            </a:r>
          </a:p>
          <a:p>
            <a:endParaRPr lang="pl-PL" sz="12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cxnSp>
        <p:nvCxnSpPr>
          <p:cNvPr id="27" name="Łącznik prosty 26"/>
          <p:cNvCxnSpPr/>
          <p:nvPr/>
        </p:nvCxnSpPr>
        <p:spPr>
          <a:xfrm>
            <a:off x="9024938" y="-935885"/>
            <a:ext cx="66389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/>
          <p:cNvSpPr txBox="1"/>
          <p:nvPr/>
        </p:nvSpPr>
        <p:spPr>
          <a:xfrm>
            <a:off x="3099795" y="4387031"/>
            <a:ext cx="1733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/>
                </a:solidFill>
                <a:latin typeface="Bahnschrift Light" panose="020B0502040204020203" pitchFamily="34" charset="0"/>
              </a:rPr>
              <a:t>AWFKATOWICE1970</a:t>
            </a:r>
            <a:endParaRPr lang="pl-PL" sz="1400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3099795" y="4924885"/>
            <a:ext cx="1733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err="1">
                <a:solidFill>
                  <a:schemeClr val="bg1"/>
                </a:solidFill>
                <a:latin typeface="Bahnschrift Light" panose="020B0502040204020203" pitchFamily="34" charset="0"/>
              </a:rPr>
              <a:t>awf_katowice</a:t>
            </a:r>
            <a:endParaRPr lang="pl-PL" sz="1400" dirty="0"/>
          </a:p>
        </p:txBody>
      </p:sp>
      <p:sp>
        <p:nvSpPr>
          <p:cNvPr id="21" name="pole tekstowe 20"/>
          <p:cNvSpPr txBox="1"/>
          <p:nvPr/>
        </p:nvSpPr>
        <p:spPr>
          <a:xfrm>
            <a:off x="6239803" y="4286781"/>
            <a:ext cx="34017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pl-PL" sz="12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WWW</a:t>
            </a:r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: www.awf.katowice.pl </a:t>
            </a:r>
          </a:p>
          <a:p>
            <a:pPr fontAlgn="base">
              <a:lnSpc>
                <a:spcPct val="200000"/>
              </a:lnSpc>
            </a:pPr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E-MAIL: rektorat@awf.katowice.pl </a:t>
            </a:r>
          </a:p>
          <a:p>
            <a:pPr fontAlgn="base">
              <a:lnSpc>
                <a:spcPct val="200000"/>
              </a:lnSpc>
            </a:pPr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TELEFON: +48 32 207 51 00 </a:t>
            </a:r>
          </a:p>
          <a:p>
            <a:pPr fontAlgn="base">
              <a:lnSpc>
                <a:spcPct val="200000"/>
              </a:lnSpc>
            </a:pPr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ADRES: ul. Mikołowska 72 a, Katowice, Poland </a:t>
            </a:r>
          </a:p>
          <a:p>
            <a:pPr>
              <a:lnSpc>
                <a:spcPct val="200000"/>
              </a:lnSpc>
            </a:pPr>
            <a:endParaRPr lang="pl-PL" sz="12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34" name="Obraz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076" y="4845139"/>
            <a:ext cx="467269" cy="467269"/>
          </a:xfrm>
          <a:prstGeom prst="rect">
            <a:avLst/>
          </a:prstGeom>
        </p:spPr>
      </p:pic>
      <p:pic>
        <p:nvPicPr>
          <p:cNvPr id="36" name="Obraz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4806" y="4310729"/>
            <a:ext cx="457809" cy="46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4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803" y="163616"/>
            <a:ext cx="4192385" cy="3141559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683789" y="2944763"/>
            <a:ext cx="5669386" cy="52270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70000"/>
              </a:lnSpc>
            </a:pPr>
            <a:r>
              <a:rPr lang="pl-PL" sz="13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AWF</a:t>
            </a:r>
          </a:p>
          <a:p>
            <a:pPr>
              <a:lnSpc>
                <a:spcPct val="70000"/>
              </a:lnSpc>
            </a:pPr>
            <a:r>
              <a:rPr lang="pl-PL" sz="13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KATOWICE</a:t>
            </a:r>
          </a:p>
          <a:p>
            <a:pPr>
              <a:lnSpc>
                <a:spcPct val="70000"/>
              </a:lnSpc>
            </a:pPr>
            <a:r>
              <a:rPr lang="pl-PL" sz="130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IDEALNE</a:t>
            </a:r>
          </a:p>
          <a:p>
            <a:pPr>
              <a:lnSpc>
                <a:spcPct val="70000"/>
              </a:lnSpc>
            </a:pPr>
            <a:r>
              <a:rPr lang="pl-PL" sz="130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MIEJSCE</a:t>
            </a:r>
          </a:p>
          <a:p>
            <a:pPr>
              <a:lnSpc>
                <a:spcPct val="70000"/>
              </a:lnSpc>
            </a:pPr>
            <a:endParaRPr lang="pl-PL" sz="13000" dirty="0">
              <a:latin typeface="Bahnschrift Light" panose="020B0502040204020203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628" y="2355925"/>
            <a:ext cx="930061" cy="8921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73" y="1107304"/>
            <a:ext cx="1157878" cy="112479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841" y="762000"/>
            <a:ext cx="1884467" cy="5295900"/>
          </a:xfrm>
          <a:prstGeom prst="rect">
            <a:avLst/>
          </a:prstGeom>
        </p:spPr>
      </p:pic>
      <p:grpSp>
        <p:nvGrpSpPr>
          <p:cNvPr id="7" name="Grupa 6"/>
          <p:cNvGrpSpPr/>
          <p:nvPr/>
        </p:nvGrpSpPr>
        <p:grpSpPr>
          <a:xfrm>
            <a:off x="7381852" y="783701"/>
            <a:ext cx="2164820" cy="1098481"/>
            <a:chOff x="7381852" y="783701"/>
            <a:chExt cx="2164820" cy="1098481"/>
          </a:xfrm>
        </p:grpSpPr>
        <p:cxnSp>
          <p:nvCxnSpPr>
            <p:cNvPr id="8" name="Łącznik prosty ze strzałką 7"/>
            <p:cNvCxnSpPr/>
            <p:nvPr/>
          </p:nvCxnSpPr>
          <p:spPr>
            <a:xfrm>
              <a:off x="7466202" y="1451295"/>
              <a:ext cx="2080470" cy="0"/>
            </a:xfrm>
            <a:prstGeom prst="straightConnector1">
              <a:avLst/>
            </a:prstGeom>
            <a:ln w="19050">
              <a:solidFill>
                <a:srgbClr val="17386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1852" y="783701"/>
              <a:ext cx="209574" cy="314361"/>
            </a:xfrm>
            <a:prstGeom prst="rect">
              <a:avLst/>
            </a:prstGeom>
          </p:spPr>
        </p:pic>
        <p:sp>
          <p:nvSpPr>
            <p:cNvPr id="10" name="pole tekstowe 9"/>
            <p:cNvSpPr txBox="1"/>
            <p:nvPr/>
          </p:nvSpPr>
          <p:spPr>
            <a:xfrm>
              <a:off x="7562291" y="866147"/>
              <a:ext cx="721453" cy="502702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pl-PL" sz="4000" b="1" baseline="30000" dirty="0" smtClean="0">
                  <a:solidFill>
                    <a:srgbClr val="EB8015"/>
                  </a:solidFill>
                  <a:latin typeface="Bahnschrift SemiBold" panose="020B0502040204020203" pitchFamily="34" charset="0"/>
                </a:rPr>
                <a:t>1,5</a:t>
              </a:r>
              <a:endParaRPr lang="pl-PL" baseline="30000" dirty="0">
                <a:solidFill>
                  <a:srgbClr val="EB8015"/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8054138" y="968739"/>
              <a:ext cx="721453" cy="29751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pl-PL" sz="2000" b="1" baseline="30000" dirty="0" smtClean="0">
                  <a:solidFill>
                    <a:srgbClr val="EB8015"/>
                  </a:solidFill>
                  <a:latin typeface="Bahnschrift" panose="020B0502040204020203" pitchFamily="34" charset="0"/>
                </a:rPr>
                <a:t>km</a:t>
              </a:r>
              <a:endPara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7591425" y="1081963"/>
              <a:ext cx="1737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DWORZEC PKP</a:t>
              </a:r>
              <a:endParaRPr lang="pl-PL" dirty="0">
                <a:solidFill>
                  <a:srgbClr val="1738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7381852" y="1482072"/>
              <a:ext cx="20804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6</a:t>
              </a:r>
              <a:r>
                <a:rPr lang="pl-PL" sz="1200" b="1" baseline="30000" dirty="0" smtClean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 </a:t>
              </a:r>
              <a:r>
                <a:rPr lang="pl-PL" sz="1200" b="1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min</a:t>
              </a:r>
              <a:r>
                <a:rPr lang="pl-PL" sz="1200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 </a:t>
              </a:r>
              <a:r>
                <a:rPr lang="pl-PL" sz="1200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samochodem, </a:t>
              </a:r>
              <a:r>
                <a:rPr lang="pl-PL" sz="1200" b="1" baseline="30000" dirty="0" smtClean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21 </a:t>
              </a:r>
              <a:r>
                <a:rPr lang="pl-PL" sz="1200" b="1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min</a:t>
              </a:r>
              <a:r>
                <a:rPr lang="pl-PL" sz="1200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 </a:t>
              </a:r>
              <a:r>
                <a:rPr lang="pl-PL" sz="1200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pieszo</a:t>
              </a:r>
            </a:p>
            <a:p>
              <a:endParaRPr lang="pl-PL" sz="1200" dirty="0">
                <a:latin typeface="Bahnschrift Light" panose="020B0502040204020203" pitchFamily="34" charset="0"/>
              </a:endParaRPr>
            </a:p>
          </p:txBody>
        </p:sp>
      </p:grpSp>
      <p:grpSp>
        <p:nvGrpSpPr>
          <p:cNvPr id="37" name="Grupa 36"/>
          <p:cNvGrpSpPr/>
          <p:nvPr/>
        </p:nvGrpSpPr>
        <p:grpSpPr>
          <a:xfrm>
            <a:off x="7381852" y="2136013"/>
            <a:ext cx="2164820" cy="1376013"/>
            <a:chOff x="7381852" y="1831213"/>
            <a:chExt cx="2164820" cy="1376013"/>
          </a:xfrm>
        </p:grpSpPr>
        <p:cxnSp>
          <p:nvCxnSpPr>
            <p:cNvPr id="15" name="Łącznik prosty ze strzałką 14"/>
            <p:cNvCxnSpPr/>
            <p:nvPr/>
          </p:nvCxnSpPr>
          <p:spPr>
            <a:xfrm>
              <a:off x="7466202" y="2776339"/>
              <a:ext cx="2080470" cy="0"/>
            </a:xfrm>
            <a:prstGeom prst="straightConnector1">
              <a:avLst/>
            </a:prstGeom>
            <a:ln w="19050">
              <a:solidFill>
                <a:srgbClr val="17386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1852" y="1831213"/>
              <a:ext cx="209574" cy="314361"/>
            </a:xfrm>
            <a:prstGeom prst="rect">
              <a:avLst/>
            </a:prstGeom>
          </p:spPr>
        </p:pic>
        <p:sp>
          <p:nvSpPr>
            <p:cNvPr id="17" name="pole tekstowe 16"/>
            <p:cNvSpPr txBox="1"/>
            <p:nvPr/>
          </p:nvSpPr>
          <p:spPr>
            <a:xfrm>
              <a:off x="7562291" y="1913659"/>
              <a:ext cx="721453" cy="502702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pl-PL" sz="4000" b="1" baseline="30000" dirty="0" smtClean="0">
                  <a:solidFill>
                    <a:srgbClr val="EB8015"/>
                  </a:solidFill>
                  <a:latin typeface="Bahnschrift SemiBold" panose="020B0502040204020203" pitchFamily="34" charset="0"/>
                </a:rPr>
                <a:t>1,8</a:t>
              </a:r>
              <a:endParaRPr lang="pl-PL" baseline="30000" dirty="0">
                <a:solidFill>
                  <a:srgbClr val="EB8015"/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8054138" y="2016251"/>
              <a:ext cx="721453" cy="29751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pl-PL" sz="2000" b="1" baseline="30000" dirty="0" smtClean="0">
                  <a:solidFill>
                    <a:srgbClr val="EB8015"/>
                  </a:solidFill>
                  <a:latin typeface="Bahnschrift" panose="020B0502040204020203" pitchFamily="34" charset="0"/>
                </a:rPr>
                <a:t>km</a:t>
              </a:r>
              <a:endPara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7591426" y="2129475"/>
              <a:ext cx="18708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DWORZEC</a:t>
              </a:r>
            </a:p>
            <a:p>
              <a:r>
                <a:rPr lang="pl-PL" dirty="0" smtClean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AUTOBUSOWY</a:t>
              </a:r>
              <a:endParaRPr lang="pl-PL" dirty="0">
                <a:solidFill>
                  <a:srgbClr val="1738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20" name="pole tekstowe 19"/>
            <p:cNvSpPr txBox="1"/>
            <p:nvPr/>
          </p:nvSpPr>
          <p:spPr>
            <a:xfrm>
              <a:off x="7381852" y="2807116"/>
              <a:ext cx="20804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baseline="30000" dirty="0" smtClean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12 </a:t>
              </a:r>
              <a:r>
                <a:rPr lang="pl-PL" sz="1200" b="1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min</a:t>
              </a:r>
              <a:r>
                <a:rPr lang="pl-PL" sz="1200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 </a:t>
              </a:r>
              <a:r>
                <a:rPr lang="pl-PL" sz="1200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samochodem, </a:t>
              </a:r>
              <a:r>
                <a:rPr lang="pl-PL" sz="1200" b="1" baseline="30000" dirty="0" smtClean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37 </a:t>
              </a:r>
              <a:r>
                <a:rPr lang="pl-PL" sz="1200" b="1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min</a:t>
              </a:r>
              <a:r>
                <a:rPr lang="pl-PL" sz="1200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 </a:t>
              </a:r>
              <a:r>
                <a:rPr lang="pl-PL" sz="1200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pieszo</a:t>
              </a:r>
            </a:p>
            <a:p>
              <a:endParaRPr lang="pl-PL" sz="1200" dirty="0">
                <a:latin typeface="Bahnschrift Light" panose="020B0502040204020203" pitchFamily="34" charset="0"/>
              </a:endParaRPr>
            </a:p>
          </p:txBody>
        </p:sp>
      </p:grpSp>
      <p:cxnSp>
        <p:nvCxnSpPr>
          <p:cNvPr id="22" name="Łącznik prosty ze strzałką 21"/>
          <p:cNvCxnSpPr/>
          <p:nvPr/>
        </p:nvCxnSpPr>
        <p:spPr>
          <a:xfrm>
            <a:off x="7466202" y="4227788"/>
            <a:ext cx="2080470" cy="0"/>
          </a:xfrm>
          <a:prstGeom prst="straightConnector1">
            <a:avLst/>
          </a:prstGeom>
          <a:ln w="19050">
            <a:solidFill>
              <a:srgbClr val="17386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Obraz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52" y="3560194"/>
            <a:ext cx="209574" cy="314361"/>
          </a:xfrm>
          <a:prstGeom prst="rect">
            <a:avLst/>
          </a:prstGeom>
        </p:spPr>
      </p:pic>
      <p:sp>
        <p:nvSpPr>
          <p:cNvPr id="24" name="pole tekstowe 23"/>
          <p:cNvSpPr txBox="1"/>
          <p:nvPr/>
        </p:nvSpPr>
        <p:spPr>
          <a:xfrm>
            <a:off x="7562291" y="3642640"/>
            <a:ext cx="721453" cy="50270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pl-PL" sz="4000" b="1" baseline="30000" dirty="0" smtClean="0">
                <a:solidFill>
                  <a:srgbClr val="EB8015"/>
                </a:solidFill>
                <a:latin typeface="Bahnschrift SemiBold" panose="020B0502040204020203" pitchFamily="34" charset="0"/>
              </a:rPr>
              <a:t>0,5</a:t>
            </a:r>
            <a:endParaRPr lang="pl-PL" baseline="30000" dirty="0">
              <a:solidFill>
                <a:srgbClr val="EB8015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8054138" y="3745232"/>
            <a:ext cx="721453" cy="29751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pl-PL" sz="2000" b="1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km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7591424" y="3858456"/>
            <a:ext cx="222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PARK KOŚCIUSZKI</a:t>
            </a:r>
            <a:endParaRPr lang="pl-PL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7381852" y="4258565"/>
            <a:ext cx="2080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12</a:t>
            </a:r>
            <a:r>
              <a:rPr lang="pl-PL" sz="1200" b="1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 </a:t>
            </a:r>
            <a:r>
              <a:rPr lang="pl-PL" sz="1200" b="1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min</a:t>
            </a:r>
            <a:r>
              <a:rPr lang="pl-PL" sz="12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 </a:t>
            </a:r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pieszo</a:t>
            </a:r>
          </a:p>
          <a:p>
            <a:endParaRPr lang="pl-PL" sz="1200" dirty="0">
              <a:latin typeface="Bahnschrift Light" panose="020B0502040204020203" pitchFamily="34" charset="0"/>
            </a:endParaRPr>
          </a:p>
        </p:txBody>
      </p:sp>
      <p:grpSp>
        <p:nvGrpSpPr>
          <p:cNvPr id="36" name="Grupa 35"/>
          <p:cNvGrpSpPr/>
          <p:nvPr/>
        </p:nvGrpSpPr>
        <p:grpSpPr>
          <a:xfrm>
            <a:off x="7390241" y="4729377"/>
            <a:ext cx="2438600" cy="1354335"/>
            <a:chOff x="7390241" y="4405527"/>
            <a:chExt cx="2438600" cy="1354335"/>
          </a:xfrm>
        </p:grpSpPr>
        <p:grpSp>
          <p:nvGrpSpPr>
            <p:cNvPr id="35" name="Grupa 34"/>
            <p:cNvGrpSpPr/>
            <p:nvPr/>
          </p:nvGrpSpPr>
          <p:grpSpPr>
            <a:xfrm>
              <a:off x="7390241" y="4405527"/>
              <a:ext cx="2438600" cy="1354335"/>
              <a:chOff x="7390241" y="4405527"/>
              <a:chExt cx="2438600" cy="1354335"/>
            </a:xfrm>
          </p:grpSpPr>
          <p:cxnSp>
            <p:nvCxnSpPr>
              <p:cNvPr id="29" name="Łącznik prosty ze strzałką 28"/>
              <p:cNvCxnSpPr/>
              <p:nvPr/>
            </p:nvCxnSpPr>
            <p:spPr>
              <a:xfrm>
                <a:off x="7474591" y="5328975"/>
                <a:ext cx="2080470" cy="0"/>
              </a:xfrm>
              <a:prstGeom prst="straightConnector1">
                <a:avLst/>
              </a:prstGeom>
              <a:ln w="19050">
                <a:solidFill>
                  <a:srgbClr val="173862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0" name="Obraz 2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0241" y="4405527"/>
                <a:ext cx="209574" cy="314361"/>
              </a:xfrm>
              <a:prstGeom prst="rect">
                <a:avLst/>
              </a:prstGeom>
            </p:spPr>
          </p:pic>
          <p:sp>
            <p:nvSpPr>
              <p:cNvPr id="31" name="pole tekstowe 30"/>
              <p:cNvSpPr txBox="1"/>
              <p:nvPr/>
            </p:nvSpPr>
            <p:spPr>
              <a:xfrm>
                <a:off x="7570680" y="4487973"/>
                <a:ext cx="721453" cy="502702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pl-PL" sz="4000" b="1" baseline="30000" dirty="0" smtClean="0">
                    <a:solidFill>
                      <a:srgbClr val="EB8015"/>
                    </a:solidFill>
                    <a:latin typeface="Bahnschrift SemiBold" panose="020B0502040204020203" pitchFamily="34" charset="0"/>
                  </a:rPr>
                  <a:t>4,1</a:t>
                </a:r>
                <a:endParaRPr lang="pl-PL" baseline="30000" dirty="0">
                  <a:solidFill>
                    <a:srgbClr val="EB8015"/>
                  </a:solidFill>
                  <a:latin typeface="Bahnschrift SemiBold" panose="020B0502040204020203" pitchFamily="34" charset="0"/>
                </a:endParaRPr>
              </a:p>
            </p:txBody>
          </p:sp>
          <p:sp>
            <p:nvSpPr>
              <p:cNvPr id="33" name="pole tekstowe 32"/>
              <p:cNvSpPr txBox="1"/>
              <p:nvPr/>
            </p:nvSpPr>
            <p:spPr>
              <a:xfrm>
                <a:off x="7599815" y="4703789"/>
                <a:ext cx="222902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dirty="0" smtClean="0">
                    <a:solidFill>
                      <a:srgbClr val="173862"/>
                    </a:solidFill>
                    <a:latin typeface="Bahnschrift Light" panose="020B0502040204020203" pitchFamily="34" charset="0"/>
                  </a:rPr>
                  <a:t>DOLINA </a:t>
                </a:r>
              </a:p>
              <a:p>
                <a:r>
                  <a:rPr lang="pl-PL" dirty="0" smtClean="0">
                    <a:solidFill>
                      <a:srgbClr val="173862"/>
                    </a:solidFill>
                    <a:latin typeface="Bahnschrift Light" panose="020B0502040204020203" pitchFamily="34" charset="0"/>
                  </a:rPr>
                  <a:t>TRZECH STAWÓW</a:t>
                </a:r>
                <a:endParaRPr lang="pl-PL" dirty="0">
                  <a:solidFill>
                    <a:srgbClr val="1738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34" name="pole tekstowe 33"/>
              <p:cNvSpPr txBox="1"/>
              <p:nvPr/>
            </p:nvSpPr>
            <p:spPr>
              <a:xfrm>
                <a:off x="7390241" y="5359752"/>
                <a:ext cx="208047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200" b="1" baseline="30000" dirty="0" smtClean="0">
                    <a:solidFill>
                      <a:srgbClr val="EB8015"/>
                    </a:solidFill>
                    <a:latin typeface="Bahnschrift Light" panose="020B0502040204020203" pitchFamily="34" charset="0"/>
                  </a:rPr>
                  <a:t>10 </a:t>
                </a:r>
                <a:r>
                  <a:rPr lang="pl-PL" sz="1200" b="1" baseline="30000" dirty="0">
                    <a:solidFill>
                      <a:srgbClr val="EB8015"/>
                    </a:solidFill>
                    <a:latin typeface="Bahnschrift Light" panose="020B0502040204020203" pitchFamily="34" charset="0"/>
                  </a:rPr>
                  <a:t>min</a:t>
                </a:r>
                <a:r>
                  <a:rPr lang="pl-PL" sz="1200" baseline="30000" dirty="0">
                    <a:solidFill>
                      <a:srgbClr val="EB8015"/>
                    </a:solidFill>
                    <a:latin typeface="Bahnschrift Light" panose="020B0502040204020203" pitchFamily="34" charset="0"/>
                  </a:rPr>
                  <a:t> </a:t>
                </a:r>
                <a:r>
                  <a:rPr lang="pl-PL" sz="1200" baseline="30000" dirty="0">
                    <a:solidFill>
                      <a:srgbClr val="173862"/>
                    </a:solidFill>
                    <a:latin typeface="Bahnschrift Light" panose="020B0502040204020203" pitchFamily="34" charset="0"/>
                  </a:rPr>
                  <a:t>samochodem, </a:t>
                </a:r>
                <a:r>
                  <a:rPr lang="pl-PL" sz="1200" b="1" baseline="30000" dirty="0" smtClean="0">
                    <a:solidFill>
                      <a:srgbClr val="EB8015"/>
                    </a:solidFill>
                    <a:latin typeface="Bahnschrift Light" panose="020B0502040204020203" pitchFamily="34" charset="0"/>
                  </a:rPr>
                  <a:t>32 </a:t>
                </a:r>
                <a:r>
                  <a:rPr lang="pl-PL" sz="1200" b="1" baseline="30000" dirty="0">
                    <a:solidFill>
                      <a:srgbClr val="EB8015"/>
                    </a:solidFill>
                    <a:latin typeface="Bahnschrift Light" panose="020B0502040204020203" pitchFamily="34" charset="0"/>
                  </a:rPr>
                  <a:t>min</a:t>
                </a:r>
                <a:r>
                  <a:rPr lang="pl-PL" sz="1200" baseline="30000" dirty="0">
                    <a:solidFill>
                      <a:srgbClr val="EB8015"/>
                    </a:solidFill>
                    <a:latin typeface="Bahnschrift Light" panose="020B0502040204020203" pitchFamily="34" charset="0"/>
                  </a:rPr>
                  <a:t> </a:t>
                </a:r>
                <a:r>
                  <a:rPr lang="pl-PL" sz="1200" baseline="30000" dirty="0">
                    <a:solidFill>
                      <a:srgbClr val="173862"/>
                    </a:solidFill>
                    <a:latin typeface="Bahnschrift Light" panose="020B0502040204020203" pitchFamily="34" charset="0"/>
                  </a:rPr>
                  <a:t>pieszo</a:t>
                </a:r>
              </a:p>
              <a:p>
                <a:endParaRPr lang="pl-PL" sz="1200" dirty="0">
                  <a:latin typeface="Bahnschrift Light" panose="020B0502040204020203" pitchFamily="34" charset="0"/>
                </a:endParaRPr>
              </a:p>
            </p:txBody>
          </p:sp>
        </p:grpSp>
        <p:sp>
          <p:nvSpPr>
            <p:cNvPr id="32" name="pole tekstowe 31"/>
            <p:cNvSpPr txBox="1"/>
            <p:nvPr/>
          </p:nvSpPr>
          <p:spPr>
            <a:xfrm>
              <a:off x="8062527" y="4590565"/>
              <a:ext cx="721453" cy="29751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pl-PL" sz="2000" b="1" baseline="30000" dirty="0" smtClean="0">
                  <a:solidFill>
                    <a:srgbClr val="EB8015"/>
                  </a:solidFill>
                  <a:latin typeface="Bahnschrift" panose="020B0502040204020203" pitchFamily="34" charset="0"/>
                </a:rPr>
                <a:t>km</a:t>
              </a:r>
              <a:endPara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955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51" r="38713" b="7188"/>
          <a:stretch/>
        </p:blipFill>
        <p:spPr>
          <a:xfrm>
            <a:off x="3132501" y="-19050"/>
            <a:ext cx="9078550" cy="6877050"/>
          </a:xfrm>
          <a:prstGeom prst="rect">
            <a:avLst/>
          </a:prstGeom>
        </p:spPr>
      </p:pic>
      <p:grpSp>
        <p:nvGrpSpPr>
          <p:cNvPr id="17" name="Grupa 16"/>
          <p:cNvGrpSpPr/>
          <p:nvPr/>
        </p:nvGrpSpPr>
        <p:grpSpPr>
          <a:xfrm>
            <a:off x="0" y="6419850"/>
            <a:ext cx="12192000" cy="438150"/>
            <a:chOff x="0" y="6419850"/>
            <a:chExt cx="12192000" cy="438150"/>
          </a:xfrm>
        </p:grpSpPr>
        <p:sp>
          <p:nvSpPr>
            <p:cNvPr id="2" name="Prostokąt 1"/>
            <p:cNvSpPr/>
            <p:nvPr/>
          </p:nvSpPr>
          <p:spPr>
            <a:xfrm>
              <a:off x="0" y="6419850"/>
              <a:ext cx="12192000" cy="438150"/>
            </a:xfrm>
            <a:prstGeom prst="rect">
              <a:avLst/>
            </a:prstGeom>
            <a:gradFill flip="none" rotWithShape="1">
              <a:gsLst>
                <a:gs pos="0">
                  <a:srgbClr val="173862"/>
                </a:gs>
                <a:gs pos="74000">
                  <a:schemeClr val="accent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115" y="6451181"/>
              <a:ext cx="345785" cy="340116"/>
            </a:xfrm>
            <a:prstGeom prst="rect">
              <a:avLst/>
            </a:prstGeom>
          </p:spPr>
        </p:pic>
        <p:sp>
          <p:nvSpPr>
            <p:cNvPr id="4" name="pole tekstowe 3"/>
            <p:cNvSpPr txBox="1"/>
            <p:nvPr/>
          </p:nvSpPr>
          <p:spPr>
            <a:xfrm>
              <a:off x="1200150" y="6552398"/>
              <a:ext cx="5019675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baseline="30000" dirty="0" smtClean="0">
                  <a:solidFill>
                    <a:schemeClr val="bg1"/>
                  </a:solidFill>
                  <a:latin typeface="Bahnschrift" panose="020B0502040204020203" pitchFamily="34" charset="0"/>
                </a:rPr>
                <a:t>AWF KATOWICE </a:t>
              </a:r>
              <a:r>
                <a:rPr lang="pl-PL" sz="2000" baseline="30000" dirty="0" smtClean="0">
                  <a:solidFill>
                    <a:srgbClr val="EB8015"/>
                  </a:solidFill>
                  <a:latin typeface="Bahnschrift" panose="020B0502040204020203" pitchFamily="34" charset="0"/>
                </a:rPr>
                <a:t>IDEALNE MIEJSCE</a:t>
              </a:r>
              <a:endPara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5" name="pole tekstowe 4"/>
          <p:cNvSpPr txBox="1"/>
          <p:nvPr/>
        </p:nvSpPr>
        <p:spPr>
          <a:xfrm>
            <a:off x="485775" y="542925"/>
            <a:ext cx="335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baseline="30000" dirty="0" smtClean="0">
                <a:solidFill>
                  <a:srgbClr val="173862"/>
                </a:solidFill>
                <a:latin typeface="Bahnschrift" panose="020B0502040204020203" pitchFamily="34" charset="0"/>
              </a:rPr>
              <a:t>Katowice</a:t>
            </a:r>
            <a:endParaRPr lang="pl-PL" sz="6600" baseline="30000" dirty="0">
              <a:solidFill>
                <a:srgbClr val="173862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9" name="Łącznik prosty ze strzałką 8"/>
          <p:cNvCxnSpPr/>
          <p:nvPr/>
        </p:nvCxnSpPr>
        <p:spPr>
          <a:xfrm>
            <a:off x="1676400" y="1085850"/>
            <a:ext cx="0" cy="781050"/>
          </a:xfrm>
          <a:prstGeom prst="straightConnector1">
            <a:avLst/>
          </a:prstGeom>
          <a:ln w="19050">
            <a:solidFill>
              <a:srgbClr val="17386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583" y="1988936"/>
            <a:ext cx="396808" cy="383357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175" y="1968759"/>
            <a:ext cx="262297" cy="403534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520989" y="2553559"/>
            <a:ext cx="36604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40000">
              <a:lnSpc>
                <a:spcPct val="15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" panose="020B0502040204020203" pitchFamily="34" charset="0"/>
              </a:rPr>
              <a:t>KRAKÓW	 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70 km	ok</a:t>
            </a:r>
            <a:r>
              <a: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rPr>
              <a:t>.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1h</a:t>
            </a:r>
          </a:p>
          <a:p>
            <a:pPr defTabSz="1440000">
              <a:lnSpc>
                <a:spcPct val="15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" panose="020B0502040204020203" pitchFamily="34" charset="0"/>
              </a:rPr>
              <a:t>WARSZAWA	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260 km	ok. 3h</a:t>
            </a:r>
          </a:p>
          <a:p>
            <a:pPr defTabSz="1440000">
              <a:lnSpc>
                <a:spcPct val="15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" panose="020B0502040204020203" pitchFamily="34" charset="0"/>
              </a:rPr>
              <a:t>WROCŁAW</a:t>
            </a:r>
            <a:r>
              <a:rPr lang="pl-PL" sz="2000" baseline="30000" dirty="0">
                <a:solidFill>
                  <a:srgbClr val="173862"/>
                </a:solidFill>
                <a:latin typeface="Bahnschrift" panose="020B0502040204020203" pitchFamily="34" charset="0"/>
              </a:rPr>
              <a:t>	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170  </a:t>
            </a:r>
            <a:r>
              <a: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rPr>
              <a:t>km	ok.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2h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  <a:p>
            <a:pPr defTabSz="1440000">
              <a:lnSpc>
                <a:spcPct val="15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" panose="020B0502040204020203" pitchFamily="34" charset="0"/>
              </a:rPr>
              <a:t>POZNAŃ</a:t>
            </a:r>
            <a:r>
              <a:rPr lang="pl-PL" sz="2000" baseline="30000" dirty="0">
                <a:solidFill>
                  <a:srgbClr val="173862"/>
                </a:solidFill>
                <a:latin typeface="Bahnschrift" panose="020B0502040204020203" pitchFamily="34" charset="0"/>
              </a:rPr>
              <a:t>	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280 </a:t>
            </a:r>
            <a:r>
              <a: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rPr>
              <a:t>km	ok.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5h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  <a:p>
            <a:pPr defTabSz="1440000">
              <a:lnSpc>
                <a:spcPct val="150000"/>
              </a:lnSpc>
            </a:pP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87664" y="3895725"/>
            <a:ext cx="3387402" cy="0"/>
          </a:xfrm>
          <a:prstGeom prst="line">
            <a:avLst/>
          </a:prstGeom>
          <a:ln>
            <a:solidFill>
              <a:srgbClr val="EB80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20988" y="4101975"/>
            <a:ext cx="36604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40000">
              <a:lnSpc>
                <a:spcPct val="15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" panose="020B0502040204020203" pitchFamily="34" charset="0"/>
              </a:rPr>
              <a:t>WIEDEŃ	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298 km	ok</a:t>
            </a:r>
            <a:r>
              <a: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rPr>
              <a:t>. 5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h</a:t>
            </a:r>
          </a:p>
          <a:p>
            <a:pPr defTabSz="1440000">
              <a:lnSpc>
                <a:spcPct val="15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" panose="020B0502040204020203" pitchFamily="34" charset="0"/>
              </a:rPr>
              <a:t>PRAGA	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326 km	ok. 6h</a:t>
            </a:r>
          </a:p>
          <a:p>
            <a:pPr defTabSz="1440000">
              <a:lnSpc>
                <a:spcPct val="15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" panose="020B0502040204020203" pitchFamily="34" charset="0"/>
              </a:rPr>
              <a:t>BERLIN</a:t>
            </a:r>
            <a:r>
              <a:rPr lang="pl-PL" sz="2000" baseline="30000" dirty="0">
                <a:solidFill>
                  <a:srgbClr val="173862"/>
                </a:solidFill>
                <a:latin typeface="Bahnschrift" panose="020B0502040204020203" pitchFamily="34" charset="0"/>
              </a:rPr>
              <a:t>	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464 </a:t>
            </a:r>
            <a:r>
              <a: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rPr>
              <a:t>km	ok.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6,5h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  <a:p>
            <a:pPr defTabSz="1440000">
              <a:lnSpc>
                <a:spcPct val="15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" panose="020B0502040204020203" pitchFamily="34" charset="0"/>
              </a:rPr>
              <a:t>BUDAPESZT</a:t>
            </a:r>
            <a:r>
              <a:rPr lang="pl-PL" sz="2000" baseline="30000" dirty="0">
                <a:solidFill>
                  <a:srgbClr val="173862"/>
                </a:solidFill>
                <a:latin typeface="Bahnschrift" panose="020B0502040204020203" pitchFamily="34" charset="0"/>
              </a:rPr>
              <a:t>	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304 </a:t>
            </a:r>
            <a:r>
              <a: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rPr>
              <a:t>km	ok. 8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h</a:t>
            </a:r>
          </a:p>
          <a:p>
            <a:pPr defTabSz="1440000">
              <a:lnSpc>
                <a:spcPct val="15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" panose="020B0502040204020203" pitchFamily="34" charset="0"/>
              </a:rPr>
              <a:t>BRATYSŁAWA</a:t>
            </a:r>
            <a:r>
              <a:rPr lang="pl-PL" sz="2000" baseline="30000" dirty="0">
                <a:solidFill>
                  <a:srgbClr val="173862"/>
                </a:solidFill>
                <a:latin typeface="Bahnschrift" panose="020B0502040204020203" pitchFamily="34" charset="0"/>
              </a:rPr>
              <a:t>	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273 </a:t>
            </a:r>
            <a:r>
              <a: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rPr>
              <a:t>km	ok.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5h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  <a:p>
            <a:pPr defTabSz="1440000">
              <a:lnSpc>
                <a:spcPct val="150000"/>
              </a:lnSpc>
            </a:pP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  <p:grpSp>
        <p:nvGrpSpPr>
          <p:cNvPr id="13" name="Grupa 12"/>
          <p:cNvGrpSpPr/>
          <p:nvPr/>
        </p:nvGrpSpPr>
        <p:grpSpPr>
          <a:xfrm>
            <a:off x="4846101" y="1723708"/>
            <a:ext cx="1607127" cy="355980"/>
            <a:chOff x="5681736" y="1025525"/>
            <a:chExt cx="1607127" cy="355980"/>
          </a:xfrm>
        </p:grpSpPr>
        <p:sp>
          <p:nvSpPr>
            <p:cNvPr id="7" name="Prostokąt 6"/>
            <p:cNvSpPr/>
            <p:nvPr/>
          </p:nvSpPr>
          <p:spPr>
            <a:xfrm>
              <a:off x="5681736" y="1025525"/>
              <a:ext cx="1607127" cy="3559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258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5729288" y="1031932"/>
              <a:ext cx="15097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600" dirty="0" smtClean="0">
                  <a:solidFill>
                    <a:srgbClr val="284267"/>
                  </a:solidFill>
                  <a:latin typeface="Bahnschrift" panose="020B0502040204020203" pitchFamily="34" charset="0"/>
                </a:rPr>
                <a:t>Londyn ok. 3h</a:t>
              </a:r>
              <a:endParaRPr lang="pl-PL" sz="1600" dirty="0">
                <a:solidFill>
                  <a:srgbClr val="284267"/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19" name="Prostokąt 18"/>
          <p:cNvSpPr/>
          <p:nvPr/>
        </p:nvSpPr>
        <p:spPr>
          <a:xfrm>
            <a:off x="5722365" y="2201217"/>
            <a:ext cx="1607127" cy="355980"/>
          </a:xfrm>
          <a:prstGeom prst="rect">
            <a:avLst/>
          </a:prstGeom>
          <a:solidFill>
            <a:schemeClr val="bg1"/>
          </a:solidFill>
          <a:ln>
            <a:solidFill>
              <a:srgbClr val="3258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ole tekstowe 19"/>
          <p:cNvSpPr txBox="1"/>
          <p:nvPr/>
        </p:nvSpPr>
        <p:spPr>
          <a:xfrm>
            <a:off x="5736869" y="2207624"/>
            <a:ext cx="1619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solidFill>
                  <a:srgbClr val="284267"/>
                </a:solidFill>
                <a:latin typeface="Bahnschrift" panose="020B0502040204020203" pitchFamily="34" charset="0"/>
              </a:rPr>
              <a:t>Bruksela ok. 4h</a:t>
            </a:r>
            <a:endParaRPr lang="pl-PL" sz="1600" dirty="0">
              <a:solidFill>
                <a:srgbClr val="284267"/>
              </a:solidFill>
              <a:latin typeface="Bahnschrift" panose="020B0502040204020203" pitchFamily="34" charset="0"/>
            </a:endParaRPr>
          </a:p>
        </p:txBody>
      </p:sp>
      <p:grpSp>
        <p:nvGrpSpPr>
          <p:cNvPr id="30" name="Grupa 29"/>
          <p:cNvGrpSpPr/>
          <p:nvPr/>
        </p:nvGrpSpPr>
        <p:grpSpPr>
          <a:xfrm>
            <a:off x="5179094" y="2666430"/>
            <a:ext cx="1607127" cy="355980"/>
            <a:chOff x="5907416" y="3892170"/>
            <a:chExt cx="1607127" cy="355980"/>
          </a:xfrm>
        </p:grpSpPr>
        <p:sp>
          <p:nvSpPr>
            <p:cNvPr id="21" name="Prostokąt 20"/>
            <p:cNvSpPr/>
            <p:nvPr/>
          </p:nvSpPr>
          <p:spPr>
            <a:xfrm>
              <a:off x="5907416" y="3892170"/>
              <a:ext cx="1607127" cy="3559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258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5948362" y="3903340"/>
              <a:ext cx="1524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600" dirty="0" smtClean="0">
                  <a:solidFill>
                    <a:srgbClr val="284267"/>
                  </a:solidFill>
                  <a:latin typeface="Bahnschrift" panose="020B0502040204020203" pitchFamily="34" charset="0"/>
                </a:rPr>
                <a:t>Paryż ok. 4h</a:t>
              </a:r>
              <a:endParaRPr lang="pl-PL" sz="1600" dirty="0">
                <a:solidFill>
                  <a:srgbClr val="284267"/>
                </a:solidFill>
                <a:latin typeface="Bahnschrift" panose="020B0502040204020203" pitchFamily="34" charset="0"/>
              </a:endParaRPr>
            </a:p>
          </p:txBody>
        </p:sp>
      </p:grpSp>
      <p:grpSp>
        <p:nvGrpSpPr>
          <p:cNvPr id="31" name="Grupa 30"/>
          <p:cNvGrpSpPr/>
          <p:nvPr/>
        </p:nvGrpSpPr>
        <p:grpSpPr>
          <a:xfrm>
            <a:off x="7704884" y="3016154"/>
            <a:ext cx="1607127" cy="355980"/>
            <a:chOff x="7783841" y="2553559"/>
            <a:chExt cx="1607127" cy="355980"/>
          </a:xfrm>
        </p:grpSpPr>
        <p:sp>
          <p:nvSpPr>
            <p:cNvPr id="23" name="Prostokąt 22"/>
            <p:cNvSpPr/>
            <p:nvPr/>
          </p:nvSpPr>
          <p:spPr>
            <a:xfrm>
              <a:off x="7783841" y="2553559"/>
              <a:ext cx="1607127" cy="3559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258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pole tekstowe 23"/>
            <p:cNvSpPr txBox="1"/>
            <p:nvPr/>
          </p:nvSpPr>
          <p:spPr>
            <a:xfrm>
              <a:off x="7834313" y="2559966"/>
              <a:ext cx="1521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600" dirty="0" smtClean="0">
                  <a:solidFill>
                    <a:srgbClr val="284267"/>
                  </a:solidFill>
                  <a:latin typeface="Bahnschrift" panose="020B0502040204020203" pitchFamily="34" charset="0"/>
                </a:rPr>
                <a:t>Praga ok. 3h</a:t>
              </a:r>
              <a:endParaRPr lang="pl-PL" sz="1600" dirty="0">
                <a:solidFill>
                  <a:srgbClr val="284267"/>
                </a:solidFill>
                <a:latin typeface="Bahnschrift" panose="020B0502040204020203" pitchFamily="34" charset="0"/>
              </a:endParaRPr>
            </a:p>
          </p:txBody>
        </p:sp>
      </p:grpSp>
      <p:grpSp>
        <p:nvGrpSpPr>
          <p:cNvPr id="32" name="Grupa 31"/>
          <p:cNvGrpSpPr/>
          <p:nvPr/>
        </p:nvGrpSpPr>
        <p:grpSpPr>
          <a:xfrm>
            <a:off x="8821202" y="3579623"/>
            <a:ext cx="1607127" cy="355980"/>
            <a:chOff x="8521164" y="4043888"/>
            <a:chExt cx="1607127" cy="355980"/>
          </a:xfrm>
        </p:grpSpPr>
        <p:sp>
          <p:nvSpPr>
            <p:cNvPr id="25" name="Prostokąt 24"/>
            <p:cNvSpPr/>
            <p:nvPr/>
          </p:nvSpPr>
          <p:spPr>
            <a:xfrm>
              <a:off x="8521164" y="4043888"/>
              <a:ext cx="1607127" cy="3559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258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pole tekstowe 25"/>
            <p:cNvSpPr txBox="1"/>
            <p:nvPr/>
          </p:nvSpPr>
          <p:spPr>
            <a:xfrm>
              <a:off x="8587404" y="4055058"/>
              <a:ext cx="14995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600" dirty="0" smtClean="0">
                  <a:solidFill>
                    <a:srgbClr val="284267"/>
                  </a:solidFill>
                  <a:latin typeface="Bahnschrift" panose="020B0502040204020203" pitchFamily="34" charset="0"/>
                </a:rPr>
                <a:t>Wiedeń ok. 3h</a:t>
              </a:r>
              <a:endParaRPr lang="pl-PL" sz="1600" dirty="0">
                <a:solidFill>
                  <a:srgbClr val="284267"/>
                </a:solidFill>
                <a:latin typeface="Bahnschrift" panose="020B0502040204020203" pitchFamily="34" charset="0"/>
              </a:endParaRPr>
            </a:p>
          </p:txBody>
        </p:sp>
      </p:grpSp>
      <p:grpSp>
        <p:nvGrpSpPr>
          <p:cNvPr id="33" name="Grupa 32"/>
          <p:cNvGrpSpPr/>
          <p:nvPr/>
        </p:nvGrpSpPr>
        <p:grpSpPr>
          <a:xfrm>
            <a:off x="8261176" y="1543412"/>
            <a:ext cx="1607127" cy="355980"/>
            <a:chOff x="8587404" y="1177243"/>
            <a:chExt cx="1607127" cy="355980"/>
          </a:xfrm>
        </p:grpSpPr>
        <p:sp>
          <p:nvSpPr>
            <p:cNvPr id="27" name="Prostokąt 26"/>
            <p:cNvSpPr/>
            <p:nvPr/>
          </p:nvSpPr>
          <p:spPr>
            <a:xfrm>
              <a:off x="8587404" y="1177243"/>
              <a:ext cx="1607127" cy="3559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258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8" name="pole tekstowe 27"/>
            <p:cNvSpPr txBox="1"/>
            <p:nvPr/>
          </p:nvSpPr>
          <p:spPr>
            <a:xfrm>
              <a:off x="8624888" y="1183650"/>
              <a:ext cx="15287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600" dirty="0" smtClean="0">
                  <a:solidFill>
                    <a:srgbClr val="284267"/>
                  </a:solidFill>
                  <a:latin typeface="Bahnschrift" panose="020B0502040204020203" pitchFamily="34" charset="0"/>
                </a:rPr>
                <a:t>Berlin ok. 4h</a:t>
              </a:r>
              <a:endParaRPr lang="pl-PL" sz="1600" dirty="0">
                <a:solidFill>
                  <a:srgbClr val="284267"/>
                </a:solidFill>
                <a:latin typeface="Bahnschrif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371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0" y="6419850"/>
            <a:ext cx="12192000" cy="438150"/>
            <a:chOff x="0" y="6419850"/>
            <a:chExt cx="12192000" cy="438150"/>
          </a:xfrm>
        </p:grpSpPr>
        <p:sp>
          <p:nvSpPr>
            <p:cNvPr id="3" name="Prostokąt 2"/>
            <p:cNvSpPr/>
            <p:nvPr/>
          </p:nvSpPr>
          <p:spPr>
            <a:xfrm>
              <a:off x="0" y="6419850"/>
              <a:ext cx="12192000" cy="438150"/>
            </a:xfrm>
            <a:prstGeom prst="rect">
              <a:avLst/>
            </a:prstGeom>
            <a:gradFill flip="none" rotWithShape="1">
              <a:gsLst>
                <a:gs pos="0">
                  <a:srgbClr val="173862"/>
                </a:gs>
                <a:gs pos="74000">
                  <a:schemeClr val="accent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115" y="6451181"/>
              <a:ext cx="345785" cy="340116"/>
            </a:xfrm>
            <a:prstGeom prst="rect">
              <a:avLst/>
            </a:prstGeom>
          </p:spPr>
        </p:pic>
        <p:sp>
          <p:nvSpPr>
            <p:cNvPr id="5" name="pole tekstowe 4"/>
            <p:cNvSpPr txBox="1"/>
            <p:nvPr/>
          </p:nvSpPr>
          <p:spPr>
            <a:xfrm>
              <a:off x="1200150" y="6552398"/>
              <a:ext cx="5019675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baseline="30000" dirty="0" smtClean="0">
                  <a:solidFill>
                    <a:schemeClr val="bg1"/>
                  </a:solidFill>
                  <a:latin typeface="Bahnschrift" panose="020B0502040204020203" pitchFamily="34" charset="0"/>
                </a:rPr>
                <a:t>AWF KATOWICE </a:t>
              </a:r>
              <a:r>
                <a:rPr lang="pl-PL" sz="2000" baseline="30000" dirty="0" smtClean="0">
                  <a:solidFill>
                    <a:srgbClr val="EB8015"/>
                  </a:solidFill>
                  <a:latin typeface="Bahnschrift" panose="020B0502040204020203" pitchFamily="34" charset="0"/>
                </a:rPr>
                <a:t>IDEALNE MIEJSCE</a:t>
              </a:r>
              <a:endPara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6" name="pole tekstowe 5"/>
          <p:cNvSpPr txBox="1"/>
          <p:nvPr/>
        </p:nvSpPr>
        <p:spPr>
          <a:xfrm>
            <a:off x="357187" y="729737"/>
            <a:ext cx="5862638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8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Władze uczelni</a:t>
            </a:r>
            <a:endParaRPr lang="pl-PL" sz="80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39870" y="3303125"/>
            <a:ext cx="2742215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pl-PL" sz="16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prof. dr hab. n.med. Andrzej 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Małecki</a:t>
            </a:r>
          </a:p>
          <a:p>
            <a:pPr algn="ctr">
              <a:lnSpc>
                <a:spcPct val="70000"/>
              </a:lnSpc>
            </a:pPr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Rektor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AWF Katowice</a:t>
            </a:r>
            <a:endParaRPr lang="pl-PL" sz="16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75" y="1415682"/>
            <a:ext cx="1387205" cy="1738185"/>
          </a:xfrm>
          <a:prstGeom prst="rect">
            <a:avLst/>
          </a:prstGeom>
        </p:spPr>
      </p:pic>
      <p:sp>
        <p:nvSpPr>
          <p:cNvPr id="19" name="pole tekstowe 18"/>
          <p:cNvSpPr txBox="1"/>
          <p:nvPr/>
        </p:nvSpPr>
        <p:spPr>
          <a:xfrm>
            <a:off x="2704819" y="3303124"/>
            <a:ext cx="2705148" cy="54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pl-PL" sz="16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prof. dr hab. Andrzej Myśliwiec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Pierwszy zastępca Rektora</a:t>
            </a:r>
          </a:p>
          <a:p>
            <a:pPr algn="ctr">
              <a:lnSpc>
                <a:spcPct val="70000"/>
              </a:lnSpc>
            </a:pP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Prorektor ds. organizacji i współpracy</a:t>
            </a:r>
            <a:endParaRPr lang="pl-PL" sz="16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791" y="1415682"/>
            <a:ext cx="1387205" cy="1738184"/>
          </a:xfrm>
          <a:prstGeom prst="rect">
            <a:avLst/>
          </a:prstGeom>
        </p:spPr>
      </p:pic>
      <p:sp>
        <p:nvSpPr>
          <p:cNvPr id="21" name="pole tekstowe 20"/>
          <p:cNvSpPr txBox="1"/>
          <p:nvPr/>
        </p:nvSpPr>
        <p:spPr>
          <a:xfrm>
            <a:off x="2455817" y="5740783"/>
            <a:ext cx="3203153" cy="592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dr 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hab. Izabela Zając-Gawlak, </a:t>
            </a: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prof. AWF Katowice </a:t>
            </a:r>
          </a:p>
          <a:p>
            <a:pPr algn="ctr">
              <a:lnSpc>
                <a:spcPct val="70000"/>
              </a:lnSpc>
            </a:pPr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Prorektor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ds. dydaktyki i studentów</a:t>
            </a:r>
            <a:endParaRPr lang="pl-PL" sz="16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22" name="Obraz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791" y="3921335"/>
            <a:ext cx="1387204" cy="1738184"/>
          </a:xfrm>
          <a:prstGeom prst="rect">
            <a:avLst/>
          </a:prstGeom>
        </p:spPr>
      </p:pic>
      <p:sp>
        <p:nvSpPr>
          <p:cNvPr id="23" name="pole tekstowe 22"/>
          <p:cNvSpPr txBox="1"/>
          <p:nvPr/>
        </p:nvSpPr>
        <p:spPr>
          <a:xfrm>
            <a:off x="5075245" y="3303124"/>
            <a:ext cx="2045659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pl-PL" sz="16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prof. dr hab. Adam 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Zając</a:t>
            </a:r>
          </a:p>
          <a:p>
            <a:pPr algn="ctr">
              <a:lnSpc>
                <a:spcPct val="70000"/>
              </a:lnSpc>
            </a:pP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Prorektor ds. sportu</a:t>
            </a:r>
            <a:endParaRPr lang="pl-PL" sz="16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24" name="Obraz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472" y="1415682"/>
            <a:ext cx="1387204" cy="1738183"/>
          </a:xfrm>
          <a:prstGeom prst="rect">
            <a:avLst/>
          </a:prstGeom>
        </p:spPr>
      </p:pic>
      <p:sp>
        <p:nvSpPr>
          <p:cNvPr id="25" name="pole tekstowe 24"/>
          <p:cNvSpPr txBox="1"/>
          <p:nvPr/>
        </p:nvSpPr>
        <p:spPr>
          <a:xfrm>
            <a:off x="5023823" y="5815569"/>
            <a:ext cx="2148502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pl-PL" sz="16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prof. dr hab. Michał 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Krzysztofik</a:t>
            </a:r>
          </a:p>
          <a:p>
            <a:pPr algn="ctr">
              <a:lnSpc>
                <a:spcPct val="70000"/>
              </a:lnSpc>
            </a:pPr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Prorektor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ds. 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nauki</a:t>
            </a:r>
            <a:endParaRPr lang="pl-PL" sz="16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26" name="Obraz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473" y="3928127"/>
            <a:ext cx="1387203" cy="1738183"/>
          </a:xfrm>
          <a:prstGeom prst="rect">
            <a:avLst/>
          </a:prstGeom>
        </p:spPr>
      </p:pic>
      <p:sp>
        <p:nvSpPr>
          <p:cNvPr id="27" name="pole tekstowe 26"/>
          <p:cNvSpPr txBox="1"/>
          <p:nvPr/>
        </p:nvSpPr>
        <p:spPr>
          <a:xfrm>
            <a:off x="7280790" y="3303763"/>
            <a:ext cx="2705148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pl-PL" sz="16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mgr Piotr 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Rodak</a:t>
            </a:r>
          </a:p>
          <a:p>
            <a:pPr algn="ctr">
              <a:lnSpc>
                <a:spcPct val="70000"/>
              </a:lnSpc>
            </a:pPr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Kanclerz</a:t>
            </a:r>
            <a:endParaRPr lang="pl-PL" sz="16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28" name="Obraz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762" y="1415682"/>
            <a:ext cx="1387204" cy="1738184"/>
          </a:xfrm>
          <a:prstGeom prst="rect">
            <a:avLst/>
          </a:prstGeom>
        </p:spPr>
      </p:pic>
      <p:sp>
        <p:nvSpPr>
          <p:cNvPr id="29" name="pole tekstowe 28"/>
          <p:cNvSpPr txBox="1"/>
          <p:nvPr/>
        </p:nvSpPr>
        <p:spPr>
          <a:xfrm>
            <a:off x="7031788" y="5754013"/>
            <a:ext cx="3203153" cy="42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mgr Karol Bar</a:t>
            </a:r>
          </a:p>
          <a:p>
            <a:pPr algn="ctr">
              <a:lnSpc>
                <a:spcPct val="70000"/>
              </a:lnSpc>
            </a:pPr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Zastępca Kanclerza</a:t>
            </a:r>
            <a:endParaRPr lang="pl-PL" sz="16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30" name="Obraz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762" y="3921974"/>
            <a:ext cx="1387204" cy="1738183"/>
          </a:xfrm>
          <a:prstGeom prst="rect">
            <a:avLst/>
          </a:prstGeom>
        </p:spPr>
      </p:pic>
      <p:sp>
        <p:nvSpPr>
          <p:cNvPr id="31" name="pole tekstowe 30"/>
          <p:cNvSpPr txBox="1"/>
          <p:nvPr/>
        </p:nvSpPr>
        <p:spPr>
          <a:xfrm>
            <a:off x="9618500" y="3303763"/>
            <a:ext cx="2045659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pl-PL" sz="16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mgr Marta 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Chruściel-Wolany</a:t>
            </a:r>
          </a:p>
          <a:p>
            <a:pPr algn="ctr">
              <a:lnSpc>
                <a:spcPct val="70000"/>
              </a:lnSpc>
            </a:pPr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Kwestor</a:t>
            </a:r>
            <a:endParaRPr lang="pl-PL" sz="16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32" name="Obraz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728" y="1415682"/>
            <a:ext cx="1387203" cy="1738183"/>
          </a:xfrm>
          <a:prstGeom prst="rect">
            <a:avLst/>
          </a:prstGeom>
        </p:spPr>
      </p:pic>
      <p:sp>
        <p:nvSpPr>
          <p:cNvPr id="33" name="pole tekstowe 32"/>
          <p:cNvSpPr txBox="1"/>
          <p:nvPr/>
        </p:nvSpPr>
        <p:spPr>
          <a:xfrm>
            <a:off x="9488101" y="5807422"/>
            <a:ext cx="2306456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pl-PL" sz="16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Maciej </a:t>
            </a:r>
            <a:r>
              <a:rPr lang="pl-PL" sz="1600" baseline="30000" dirty="0" err="1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Łabojko</a:t>
            </a:r>
            <a:endParaRPr lang="pl-PL" sz="1600" baseline="30000" dirty="0" smtClean="0">
              <a:solidFill>
                <a:srgbClr val="173862"/>
              </a:solidFill>
              <a:latin typeface="Bahnschrift SemiBold" panose="020B0502040204020203" pitchFamily="34" charset="0"/>
            </a:endParaRPr>
          </a:p>
          <a:p>
            <a:pPr algn="ctr">
              <a:lnSpc>
                <a:spcPct val="70000"/>
              </a:lnSpc>
            </a:pP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Zastępca Kanclerza ds. Inwestycji </a:t>
            </a:r>
            <a:endParaRPr lang="pl-PL" sz="16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34" name="Obraz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728" y="3928766"/>
            <a:ext cx="1387203" cy="173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Obraz 3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35"/>
          <a:stretch/>
        </p:blipFill>
        <p:spPr>
          <a:xfrm rot="21442500">
            <a:off x="6550382" y="974276"/>
            <a:ext cx="5798267" cy="6332574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29000" y="353005"/>
            <a:ext cx="7415213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Władze wydziałów</a:t>
            </a:r>
            <a:endParaRPr lang="pl-PL" sz="80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grpSp>
        <p:nvGrpSpPr>
          <p:cNvPr id="2" name="Grupa 1"/>
          <p:cNvGrpSpPr/>
          <p:nvPr/>
        </p:nvGrpSpPr>
        <p:grpSpPr>
          <a:xfrm>
            <a:off x="0" y="6419850"/>
            <a:ext cx="12192000" cy="438150"/>
            <a:chOff x="0" y="6419850"/>
            <a:chExt cx="12192000" cy="438150"/>
          </a:xfrm>
        </p:grpSpPr>
        <p:sp>
          <p:nvSpPr>
            <p:cNvPr id="3" name="Prostokąt 2"/>
            <p:cNvSpPr/>
            <p:nvPr/>
          </p:nvSpPr>
          <p:spPr>
            <a:xfrm>
              <a:off x="0" y="6419850"/>
              <a:ext cx="12192000" cy="438150"/>
            </a:xfrm>
            <a:prstGeom prst="rect">
              <a:avLst/>
            </a:prstGeom>
            <a:gradFill flip="none" rotWithShape="1">
              <a:gsLst>
                <a:gs pos="0">
                  <a:srgbClr val="173862"/>
                </a:gs>
                <a:gs pos="74000">
                  <a:schemeClr val="accent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115" y="6451181"/>
              <a:ext cx="345785" cy="340116"/>
            </a:xfrm>
            <a:prstGeom prst="rect">
              <a:avLst/>
            </a:prstGeom>
          </p:spPr>
        </p:pic>
        <p:sp>
          <p:nvSpPr>
            <p:cNvPr id="5" name="pole tekstowe 4"/>
            <p:cNvSpPr txBox="1"/>
            <p:nvPr/>
          </p:nvSpPr>
          <p:spPr>
            <a:xfrm>
              <a:off x="1200150" y="6552398"/>
              <a:ext cx="5019675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baseline="30000" dirty="0" smtClean="0">
                  <a:solidFill>
                    <a:schemeClr val="bg1"/>
                  </a:solidFill>
                  <a:latin typeface="Bahnschrift" panose="020B0502040204020203" pitchFamily="34" charset="0"/>
                </a:rPr>
                <a:t>AWF KATOWICE </a:t>
              </a:r>
              <a:r>
                <a:rPr lang="pl-PL" sz="2000" baseline="30000" dirty="0" smtClean="0">
                  <a:solidFill>
                    <a:srgbClr val="EB8015"/>
                  </a:solidFill>
                  <a:latin typeface="Bahnschrift" panose="020B0502040204020203" pitchFamily="34" charset="0"/>
                </a:rPr>
                <a:t>IDEALNE MIEJSCE</a:t>
              </a:r>
              <a:endPara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endParaRPr>
            </a:p>
          </p:txBody>
        </p:sp>
      </p:grp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53" y="1490036"/>
            <a:ext cx="1214733" cy="1372579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275619" y="1141513"/>
            <a:ext cx="3085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Wydział</a:t>
            </a:r>
            <a:r>
              <a:rPr lang="pl-PL" sz="2400" baseline="30000" dirty="0">
                <a:latin typeface="Bahnschrift Light" panose="020B0502040204020203" pitchFamily="34" charset="0"/>
              </a:rPr>
              <a:t> </a:t>
            </a:r>
            <a:r>
              <a:rPr lang="pl-PL" sz="24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Fizjoterapii</a:t>
            </a:r>
            <a:endParaRPr lang="pl-PL" sz="2400" baseline="30000" dirty="0">
              <a:solidFill>
                <a:srgbClr val="EB8015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284835" y="2933929"/>
            <a:ext cx="1197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dr hab. Anna Polak, prof. AWF </a:t>
            </a:r>
            <a:r>
              <a:rPr lang="pl-PL" sz="12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Katowice</a:t>
            </a:r>
          </a:p>
          <a:p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Dziekan Wydziału Fizjoterapii</a:t>
            </a: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236" y="1488910"/>
            <a:ext cx="1091088" cy="1367147"/>
          </a:xfrm>
          <a:prstGeom prst="rect">
            <a:avLst/>
          </a:prstGeom>
        </p:spPr>
      </p:pic>
      <p:sp>
        <p:nvSpPr>
          <p:cNvPr id="18" name="pole tekstowe 17"/>
          <p:cNvSpPr txBox="1"/>
          <p:nvPr/>
        </p:nvSpPr>
        <p:spPr>
          <a:xfrm>
            <a:off x="1630339" y="2933929"/>
            <a:ext cx="1562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dr Agnieszka Opala-Berdzik</a:t>
            </a:r>
          </a:p>
          <a:p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Prodziekan Wydziału Fizjoterapii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3004418" y="2933929"/>
            <a:ext cx="1385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dr hab. Magdalena Stania, prof. AWF </a:t>
            </a:r>
            <a:r>
              <a:rPr lang="pl-PL" sz="12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Katowice</a:t>
            </a:r>
          </a:p>
          <a:p>
            <a:r>
              <a:rPr lang="pl-PL" sz="12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Prodziekan Wydziału Fizjoterapii</a:t>
            </a:r>
            <a:endParaRPr lang="pl-PL" sz="12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4698631" y="2933929"/>
            <a:ext cx="1372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dr Wojciech </a:t>
            </a:r>
            <a:r>
              <a:rPr lang="pl-PL" sz="12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Chudy</a:t>
            </a:r>
          </a:p>
          <a:p>
            <a:r>
              <a:rPr lang="pl-PL" sz="12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Dziekan </a:t>
            </a:r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Wydziału </a:t>
            </a:r>
          </a:p>
          <a:p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Zarządzania Sportem </a:t>
            </a:r>
          </a:p>
          <a:p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i Turystyką</a:t>
            </a:r>
          </a:p>
        </p:txBody>
      </p:sp>
      <p:sp>
        <p:nvSpPr>
          <p:cNvPr id="24" name="pole tekstowe 23"/>
          <p:cNvSpPr txBox="1"/>
          <p:nvPr/>
        </p:nvSpPr>
        <p:spPr>
          <a:xfrm>
            <a:off x="6044135" y="2933929"/>
            <a:ext cx="1345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dr Joanna </a:t>
            </a:r>
            <a:r>
              <a:rPr lang="pl-PL" sz="12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Kantyka</a:t>
            </a:r>
          </a:p>
          <a:p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Prodziekan Wydziału Zarządzania Sportem </a:t>
            </a:r>
            <a:endParaRPr lang="pl-PL" sz="1200" baseline="30000" dirty="0" smtClean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r>
              <a:rPr lang="pl-PL" sz="12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i </a:t>
            </a:r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Turystyką</a:t>
            </a:r>
          </a:p>
        </p:txBody>
      </p:sp>
      <p:sp>
        <p:nvSpPr>
          <p:cNvPr id="26" name="pole tekstowe 25"/>
          <p:cNvSpPr txBox="1"/>
          <p:nvPr/>
        </p:nvSpPr>
        <p:spPr>
          <a:xfrm>
            <a:off x="7389639" y="2933929"/>
            <a:ext cx="1618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dr Aleksandra Dulko </a:t>
            </a:r>
            <a:r>
              <a:rPr lang="pl-PL" sz="12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– Marczak</a:t>
            </a:r>
          </a:p>
          <a:p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Prodziekan Wydziału Zarządzania Sportem </a:t>
            </a:r>
            <a:endParaRPr lang="pl-PL" sz="1200" baseline="30000" dirty="0" smtClean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r>
              <a:rPr lang="pl-PL" sz="12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i </a:t>
            </a:r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Turystyką</a:t>
            </a:r>
            <a:endParaRPr lang="pl-PL" sz="1200" baseline="30000" dirty="0" smtClean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4661982" y="1141513"/>
            <a:ext cx="4109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Wydział</a:t>
            </a:r>
            <a:r>
              <a:rPr lang="pl-PL" sz="2400" baseline="30000" dirty="0">
                <a:latin typeface="Bahnschrift Light" panose="020B0502040204020203" pitchFamily="34" charset="0"/>
              </a:rPr>
              <a:t> </a:t>
            </a:r>
            <a:r>
              <a:rPr lang="pl-PL" sz="24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Zarządzania Sportem i Turystyką</a:t>
            </a:r>
            <a:endParaRPr lang="pl-PL" sz="2400" baseline="30000" dirty="0">
              <a:solidFill>
                <a:srgbClr val="EB8015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28" name="Obraz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09" y="3995137"/>
            <a:ext cx="1098994" cy="1377053"/>
          </a:xfrm>
          <a:prstGeom prst="rect">
            <a:avLst/>
          </a:prstGeom>
        </p:spPr>
      </p:pic>
      <p:sp>
        <p:nvSpPr>
          <p:cNvPr id="29" name="pole tekstowe 28"/>
          <p:cNvSpPr txBox="1"/>
          <p:nvPr/>
        </p:nvSpPr>
        <p:spPr>
          <a:xfrm>
            <a:off x="284835" y="5443505"/>
            <a:ext cx="1345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dr Wiesław </a:t>
            </a:r>
            <a:r>
              <a:rPr lang="pl-PL" sz="1200" baseline="30000" dirty="0" err="1">
                <a:solidFill>
                  <a:srgbClr val="173862"/>
                </a:solidFill>
                <a:latin typeface="Bahnschrift SemiBold" panose="020B0502040204020203" pitchFamily="34" charset="0"/>
              </a:rPr>
              <a:t>Garbaciak</a:t>
            </a:r>
            <a:endParaRPr lang="pl-PL" sz="1200" baseline="30000" dirty="0">
              <a:solidFill>
                <a:srgbClr val="173862"/>
              </a:solidFill>
              <a:latin typeface="Bahnschrift SemiBold" panose="020B0502040204020203" pitchFamily="34" charset="0"/>
            </a:endParaRPr>
          </a:p>
          <a:p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Dziekan Wydziału Wychowania Fizycznego</a:t>
            </a:r>
          </a:p>
        </p:txBody>
      </p:sp>
      <p:pic>
        <p:nvPicPr>
          <p:cNvPr id="30" name="Obraz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13" y="3995137"/>
            <a:ext cx="1098994" cy="1377053"/>
          </a:xfrm>
          <a:prstGeom prst="rect">
            <a:avLst/>
          </a:prstGeom>
        </p:spPr>
      </p:pic>
      <p:sp>
        <p:nvSpPr>
          <p:cNvPr id="31" name="pole tekstowe 30"/>
          <p:cNvSpPr txBox="1"/>
          <p:nvPr/>
        </p:nvSpPr>
        <p:spPr>
          <a:xfrm>
            <a:off x="1630339" y="5443505"/>
            <a:ext cx="1441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dr Krzysztof Wilusz</a:t>
            </a:r>
          </a:p>
          <a:p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Prodziekan ds. studiów </a:t>
            </a:r>
            <a:endParaRPr lang="pl-PL" sz="1200" baseline="30000" dirty="0" smtClean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r>
              <a:rPr lang="pl-PL" sz="12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I </a:t>
            </a:r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stopnia kierunek wychowanie fizyczne i IPPS</a:t>
            </a:r>
          </a:p>
        </p:txBody>
      </p:sp>
      <p:pic>
        <p:nvPicPr>
          <p:cNvPr id="32" name="Obraz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517" y="3989643"/>
            <a:ext cx="1098994" cy="1377053"/>
          </a:xfrm>
          <a:prstGeom prst="rect">
            <a:avLst/>
          </a:prstGeom>
        </p:spPr>
      </p:pic>
      <p:sp>
        <p:nvSpPr>
          <p:cNvPr id="33" name="pole tekstowe 32"/>
          <p:cNvSpPr txBox="1"/>
          <p:nvPr/>
        </p:nvSpPr>
        <p:spPr>
          <a:xfrm>
            <a:off x="2975843" y="5443505"/>
            <a:ext cx="1254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dr Zbigniew </a:t>
            </a:r>
            <a:r>
              <a:rPr lang="pl-PL" sz="1200" baseline="30000" dirty="0" err="1">
                <a:solidFill>
                  <a:srgbClr val="173862"/>
                </a:solidFill>
                <a:latin typeface="Bahnschrift SemiBold" panose="020B0502040204020203" pitchFamily="34" charset="0"/>
              </a:rPr>
              <a:t>Pawelak</a:t>
            </a:r>
            <a:endParaRPr lang="pl-PL" sz="1200" baseline="30000" dirty="0">
              <a:solidFill>
                <a:srgbClr val="173862"/>
              </a:solidFill>
              <a:latin typeface="Bahnschrift SemiBold" panose="020B0502040204020203" pitchFamily="34" charset="0"/>
            </a:endParaRPr>
          </a:p>
          <a:p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Prodziekan ds. studiów II stopnia kierunek wychowanie fizyczne oraz studiów I stopnia kierunek sport</a:t>
            </a:r>
          </a:p>
        </p:txBody>
      </p:sp>
      <p:pic>
        <p:nvPicPr>
          <p:cNvPr id="34" name="Obraz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55" y="3989642"/>
            <a:ext cx="1098994" cy="1377053"/>
          </a:xfrm>
          <a:prstGeom prst="rect">
            <a:avLst/>
          </a:prstGeom>
        </p:spPr>
      </p:pic>
      <p:sp>
        <p:nvSpPr>
          <p:cNvPr id="35" name="pole tekstowe 34"/>
          <p:cNvSpPr txBox="1"/>
          <p:nvPr/>
        </p:nvSpPr>
        <p:spPr>
          <a:xfrm>
            <a:off x="4323286" y="5443505"/>
            <a:ext cx="1254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dr Aleksandra </a:t>
            </a:r>
            <a:r>
              <a:rPr lang="pl-PL" sz="1200" baseline="30000" dirty="0" err="1">
                <a:solidFill>
                  <a:srgbClr val="173862"/>
                </a:solidFill>
                <a:latin typeface="Bahnschrift SemiBold" panose="020B0502040204020203" pitchFamily="34" charset="0"/>
              </a:rPr>
              <a:t>Vierek</a:t>
            </a:r>
            <a:endParaRPr lang="pl-PL" sz="1200" baseline="30000" dirty="0">
              <a:solidFill>
                <a:srgbClr val="173862"/>
              </a:solidFill>
              <a:latin typeface="Bahnschrift SemiBold" panose="020B0502040204020203" pitchFamily="34" charset="0"/>
            </a:endParaRPr>
          </a:p>
          <a:p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Prodziekan ds. studiów I </a:t>
            </a:r>
            <a:r>
              <a:rPr lang="pl-PL" sz="1200" baseline="30000" dirty="0" err="1">
                <a:solidFill>
                  <a:srgbClr val="173862"/>
                </a:solidFill>
                <a:latin typeface="Bahnschrift Light" panose="020B0502040204020203" pitchFamily="34" charset="0"/>
              </a:rPr>
              <a:t>i</a:t>
            </a:r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 II stopnia kierunek turystyka i rekreacja</a:t>
            </a:r>
          </a:p>
        </p:txBody>
      </p:sp>
      <p:sp>
        <p:nvSpPr>
          <p:cNvPr id="37" name="pole tekstowe 36"/>
          <p:cNvSpPr txBox="1"/>
          <p:nvPr/>
        </p:nvSpPr>
        <p:spPr>
          <a:xfrm>
            <a:off x="5634527" y="5443505"/>
            <a:ext cx="2822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dr hab. Agnieszka Nawrocka</a:t>
            </a:r>
          </a:p>
          <a:p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Prodziekan ds. studiów I stopnia kierunek aktywność fizyczna i żywienie w zdrowiu publicznym, studiów </a:t>
            </a:r>
            <a:endParaRPr lang="pl-PL" sz="1200" baseline="30000" dirty="0" smtClean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r>
              <a:rPr lang="pl-PL" sz="12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I </a:t>
            </a:r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stopnia kierunek trener zdrowia oraz studiów II stopnia kierunek trener osobisty z dietetyką sportową</a:t>
            </a:r>
          </a:p>
        </p:txBody>
      </p:sp>
      <p:sp>
        <p:nvSpPr>
          <p:cNvPr id="38" name="pole tekstowe 37"/>
          <p:cNvSpPr txBox="1"/>
          <p:nvPr/>
        </p:nvSpPr>
        <p:spPr>
          <a:xfrm>
            <a:off x="308532" y="3647740"/>
            <a:ext cx="3784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Wydział</a:t>
            </a:r>
            <a:r>
              <a:rPr lang="pl-PL" sz="2400" baseline="30000" dirty="0">
                <a:latin typeface="Bahnschrift Light" panose="020B0502040204020203" pitchFamily="34" charset="0"/>
              </a:rPr>
              <a:t> </a:t>
            </a:r>
            <a:r>
              <a:rPr lang="pl-PL" sz="24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Wychowania Fizycznego</a:t>
            </a:r>
            <a:endParaRPr lang="pl-PL" sz="2400" baseline="30000" dirty="0">
              <a:solidFill>
                <a:srgbClr val="EB8015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36" name="Obraz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  <p:pic>
        <p:nvPicPr>
          <p:cNvPr id="39" name="Obraz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694" y="1478164"/>
            <a:ext cx="1101643" cy="1377053"/>
          </a:xfrm>
          <a:prstGeom prst="rect">
            <a:avLst/>
          </a:prstGeom>
        </p:spPr>
      </p:pic>
      <p:sp>
        <p:nvSpPr>
          <p:cNvPr id="42" name="Prostokąt 41"/>
          <p:cNvSpPr/>
          <p:nvPr/>
        </p:nvSpPr>
        <p:spPr>
          <a:xfrm>
            <a:off x="6104103" y="1457638"/>
            <a:ext cx="1101643" cy="13804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Prostokąt 42"/>
          <p:cNvSpPr/>
          <p:nvPr/>
        </p:nvSpPr>
        <p:spPr>
          <a:xfrm>
            <a:off x="7456271" y="1469970"/>
            <a:ext cx="1101643" cy="13804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4" name="Obraz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670" y="1476597"/>
            <a:ext cx="1091088" cy="1367146"/>
          </a:xfrm>
          <a:prstGeom prst="rect">
            <a:avLst/>
          </a:prstGeom>
        </p:spPr>
      </p:pic>
      <p:pic>
        <p:nvPicPr>
          <p:cNvPr id="45" name="Obraz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83" y="3989643"/>
            <a:ext cx="1098994" cy="137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7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35"/>
          <a:stretch/>
        </p:blipFill>
        <p:spPr>
          <a:xfrm rot="21442500">
            <a:off x="6550382" y="974276"/>
            <a:ext cx="5798267" cy="6332574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gradFill flip="none" rotWithShape="1">
            <a:gsLst>
              <a:gs pos="0">
                <a:srgbClr val="173862"/>
              </a:gs>
              <a:gs pos="74000">
                <a:schemeClr val="accent1">
                  <a:shade val="67500"/>
                  <a:satMod val="11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751515" y="2138262"/>
            <a:ext cx="42123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8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Wydział </a:t>
            </a:r>
          </a:p>
          <a:p>
            <a:pPr>
              <a:lnSpc>
                <a:spcPct val="70000"/>
              </a:lnSpc>
            </a:pPr>
            <a:r>
              <a:rPr lang="pl-PL" sz="80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Wychowania </a:t>
            </a:r>
            <a:endParaRPr lang="pl-PL" sz="8000" baseline="30000" dirty="0">
              <a:solidFill>
                <a:srgbClr val="EB8015"/>
              </a:solidFill>
              <a:latin typeface="Bahnschrift Light" panose="020B0502040204020203" pitchFamily="34" charset="0"/>
            </a:endParaRPr>
          </a:p>
          <a:p>
            <a:pPr>
              <a:lnSpc>
                <a:spcPct val="70000"/>
              </a:lnSpc>
            </a:pPr>
            <a:r>
              <a:rPr lang="pl-PL" sz="8000" baseline="30000" dirty="0">
                <a:solidFill>
                  <a:srgbClr val="EB8015"/>
                </a:solidFill>
                <a:latin typeface="Bahnschrift Light" panose="020B0502040204020203" pitchFamily="34" charset="0"/>
              </a:rPr>
              <a:t>Fizycznego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751515" y="3954144"/>
            <a:ext cx="81860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- Sport</a:t>
            </a:r>
            <a:r>
              <a:rPr lang="pl-PL" sz="20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, 3-letnie studia pierwszego stopnia, </a:t>
            </a:r>
          </a:p>
          <a:p>
            <a:pPr>
              <a:lnSpc>
                <a:spcPct val="15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- Aktywność </a:t>
            </a:r>
            <a:r>
              <a:rPr lang="pl-PL" sz="20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fizyczna i żywienie w zdrowiu publicznym, 3 letnie studia pierwszego stopnia, </a:t>
            </a:r>
            <a:endParaRPr lang="pl-PL" sz="2000" baseline="30000" dirty="0" smtClean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- Trener </a:t>
            </a:r>
            <a:r>
              <a:rPr lang="pl-PL" sz="20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zdrowia, 3-letnie studia </a:t>
            </a: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pierwszego stopnia,</a:t>
            </a:r>
            <a:endParaRPr lang="pl-PL" sz="20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- </a:t>
            </a:r>
            <a:r>
              <a:rPr lang="pl-PL" sz="20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Wychowanie fizyczne, 3-letnie studia pierwszego stopnia i 2-letnie studia drugiego stopnia, </a:t>
            </a:r>
          </a:p>
          <a:p>
            <a:pPr>
              <a:lnSpc>
                <a:spcPct val="150000"/>
              </a:lnSpc>
            </a:pPr>
            <a:r>
              <a:rPr lang="pl-PL" sz="20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- Turystyka i rekreacja, 3-letnie studia pierwszego stopnia i 2-letnie studia drugiego stopnia, </a:t>
            </a:r>
          </a:p>
          <a:p>
            <a:pPr>
              <a:lnSpc>
                <a:spcPct val="15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- Trener </a:t>
            </a:r>
            <a:r>
              <a:rPr lang="pl-PL" sz="20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osobisty z dietetyką sportową, 2-letnie studia drugiego stopnia</a:t>
            </a: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- </a:t>
            </a:r>
            <a:r>
              <a:rPr lang="pl-PL" sz="2000" baseline="30000" dirty="0" err="1" smtClean="0">
                <a:solidFill>
                  <a:srgbClr val="173862"/>
                </a:solidFill>
                <a:latin typeface="Bahnschrift Light" panose="020B0502040204020203" pitchFamily="34" charset="0"/>
              </a:rPr>
              <a:t>Health</a:t>
            </a: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 </a:t>
            </a:r>
            <a:r>
              <a:rPr lang="pl-PL" sz="2000" baseline="30000" dirty="0" err="1">
                <a:solidFill>
                  <a:srgbClr val="173862"/>
                </a:solidFill>
                <a:latin typeface="Bahnschrift Light" panose="020B0502040204020203" pitchFamily="34" charset="0"/>
              </a:rPr>
              <a:t>Trainer</a:t>
            </a:r>
            <a:r>
              <a:rPr lang="pl-PL" sz="20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, </a:t>
            </a: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3-letnie </a:t>
            </a:r>
            <a:r>
              <a:rPr lang="pl-PL" sz="20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studia pierwszego stopnia w języku </a:t>
            </a: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angielskim.</a:t>
            </a:r>
            <a:endParaRPr lang="pl-PL" sz="20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15" y="344257"/>
            <a:ext cx="1251456" cy="12157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5" y="6451181"/>
            <a:ext cx="345785" cy="340116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200150" y="6552398"/>
            <a:ext cx="5019675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aseline="30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AWF KATOWICE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IDEALNE MIEJSCE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2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35"/>
          <a:stretch/>
        </p:blipFill>
        <p:spPr>
          <a:xfrm rot="21442500">
            <a:off x="6550382" y="974276"/>
            <a:ext cx="5798267" cy="6332574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gradFill flip="none" rotWithShape="1">
            <a:gsLst>
              <a:gs pos="0">
                <a:srgbClr val="173862"/>
              </a:gs>
              <a:gs pos="74000">
                <a:schemeClr val="accent1">
                  <a:shade val="67500"/>
                  <a:satMod val="11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751515" y="2138262"/>
            <a:ext cx="4212370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8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Wydział </a:t>
            </a:r>
          </a:p>
          <a:p>
            <a:pPr>
              <a:lnSpc>
                <a:spcPct val="70000"/>
              </a:lnSpc>
            </a:pPr>
            <a:r>
              <a:rPr lang="pl-PL" sz="80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Fizjoterapii</a:t>
            </a:r>
            <a:endParaRPr lang="pl-PL" sz="8000" baseline="30000" dirty="0">
              <a:solidFill>
                <a:srgbClr val="EB8015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759115" y="3181787"/>
            <a:ext cx="5844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- Fizjoterapia (kierunek medyczny), 5-letnie jednolite studia magisterskie,</a:t>
            </a:r>
          </a:p>
          <a:p>
            <a:pPr>
              <a:lnSpc>
                <a:spcPct val="150000"/>
              </a:lnSpc>
            </a:pPr>
            <a:r>
              <a:rPr lang="pl-PL" sz="20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- </a:t>
            </a: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Odnowa biologiczna, 3-letnie studia </a:t>
            </a:r>
            <a:r>
              <a:rPr lang="pl-PL" sz="20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pierwszego </a:t>
            </a: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stopnia.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15" y="344257"/>
            <a:ext cx="1251456" cy="12157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5" y="6451181"/>
            <a:ext cx="345785" cy="340116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200150" y="6552398"/>
            <a:ext cx="5019675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aseline="30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AWF KATOWICE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IDEALNE MIEJSCE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7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51514" y="2138262"/>
            <a:ext cx="75941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8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Wydział </a:t>
            </a:r>
          </a:p>
          <a:p>
            <a:pPr>
              <a:lnSpc>
                <a:spcPct val="70000"/>
              </a:lnSpc>
            </a:pPr>
            <a:r>
              <a:rPr lang="pl-PL" sz="8000" baseline="30000" dirty="0">
                <a:solidFill>
                  <a:srgbClr val="EB8015"/>
                </a:solidFill>
                <a:latin typeface="Bahnschrift Light" panose="020B0502040204020203" pitchFamily="34" charset="0"/>
              </a:rPr>
              <a:t>Zarządzania </a:t>
            </a:r>
          </a:p>
          <a:p>
            <a:pPr>
              <a:lnSpc>
                <a:spcPct val="70000"/>
              </a:lnSpc>
            </a:pPr>
            <a:r>
              <a:rPr lang="pl-PL" sz="8000" baseline="30000" dirty="0">
                <a:solidFill>
                  <a:srgbClr val="EB8015"/>
                </a:solidFill>
                <a:latin typeface="Bahnschrift Light" panose="020B0502040204020203" pitchFamily="34" charset="0"/>
              </a:rPr>
              <a:t>Sportem i Turystyką</a:t>
            </a:r>
          </a:p>
        </p:txBody>
      </p:sp>
      <p:sp>
        <p:nvSpPr>
          <p:cNvPr id="9" name="Prostokąt 8"/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gradFill flip="none" rotWithShape="1">
            <a:gsLst>
              <a:gs pos="0">
                <a:srgbClr val="173862"/>
              </a:gs>
              <a:gs pos="74000">
                <a:schemeClr val="accent1">
                  <a:shade val="67500"/>
                  <a:satMod val="11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35"/>
          <a:stretch/>
        </p:blipFill>
        <p:spPr>
          <a:xfrm rot="21442500">
            <a:off x="6550382" y="974276"/>
            <a:ext cx="5798267" cy="633257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759115" y="3735465"/>
            <a:ext cx="658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- Bezpieczeństwo wewnętrzne, 3-letnie studia pierwszego </a:t>
            </a: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stopnia, </a:t>
            </a:r>
            <a:endParaRPr lang="pl-PL" sz="20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20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- Zarządzanie, 3-letnie studia pierwszego stopnia i 2-letnie studia drugiego </a:t>
            </a: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stopnia. </a:t>
            </a:r>
            <a:endParaRPr lang="pl-PL" sz="2000" baseline="30000" dirty="0">
              <a:solidFill>
                <a:srgbClr val="173862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15" y="344257"/>
            <a:ext cx="1251456" cy="12157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5" y="6451181"/>
            <a:ext cx="345785" cy="340116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200150" y="6552398"/>
            <a:ext cx="5019675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aseline="30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AWF KATOWICE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IDEALNE MIEJSCE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4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108C80DE03CD04F92D716A84B23A6D5" ma:contentTypeVersion="9" ma:contentTypeDescription="Utwórz nowy dokument." ma:contentTypeScope="" ma:versionID="87a51f7c4cab59d008d799d048ed6553">
  <xsd:schema xmlns:xsd="http://www.w3.org/2001/XMLSchema" xmlns:xs="http://www.w3.org/2001/XMLSchema" xmlns:p="http://schemas.microsoft.com/office/2006/metadata/properties" xmlns:ns2="6c8a9f77-dea2-417f-b5a3-42332e63f9a5" xmlns:ns3="7d89f303-c418-4bb5-9d87-bd852d6eafea" targetNamespace="http://schemas.microsoft.com/office/2006/metadata/properties" ma:root="true" ma:fieldsID="5fd065576050f9f3ae87abbe22eb7d6c" ns2:_="" ns3:_="">
    <xsd:import namespace="6c8a9f77-dea2-417f-b5a3-42332e63f9a5"/>
    <xsd:import namespace="7d89f303-c418-4bb5-9d87-bd852d6eaf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8a9f77-dea2-417f-b5a3-42332e63f9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Tagi obrazów" ma:readOnly="false" ma:fieldId="{5cf76f15-5ced-4ddc-b409-7134ff3c332f}" ma:taxonomyMulti="true" ma:sspId="c3ced21a-06aa-4155-b43e-bf083cafa9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89f303-c418-4bb5-9d87-bd852d6eafea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a863504-4ad5-4e5e-b0f3-5f15b2d6ad79}" ma:internalName="TaxCatchAll" ma:showField="CatchAllData" ma:web="7d89f303-c418-4bb5-9d87-bd852d6eafe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EAFFDA-03C9-4AB6-B36E-32A8B166353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40889F-F146-4B53-A5B5-9253272453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8a9f77-dea2-417f-b5a3-42332e63f9a5"/>
    <ds:schemaRef ds:uri="7d89f303-c418-4bb5-9d87-bd852d6eaf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2360</TotalTime>
  <Words>1290</Words>
  <Application>Microsoft Office PowerPoint</Application>
  <PresentationFormat>Panoramiczny</PresentationFormat>
  <Paragraphs>373</Paragraphs>
  <Slides>27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4" baseType="lpstr">
      <vt:lpstr>Arial</vt:lpstr>
      <vt:lpstr>Bahnschrift</vt:lpstr>
      <vt:lpstr>Bahnschrift Light</vt:lpstr>
      <vt:lpstr>Bahnschrift SemiBold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E_Sowa</dc:creator>
  <cp:lastModifiedBy>E_Sowa</cp:lastModifiedBy>
  <cp:revision>204</cp:revision>
  <dcterms:created xsi:type="dcterms:W3CDTF">2022-12-06T10:46:07Z</dcterms:created>
  <dcterms:modified xsi:type="dcterms:W3CDTF">2025-03-10T12:11:04Z</dcterms:modified>
</cp:coreProperties>
</file>