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44" r:id="rId1"/>
  </p:sldMasterIdLst>
  <p:notesMasterIdLst>
    <p:notesMasterId r:id="rId38"/>
  </p:notesMasterIdLst>
  <p:sldIdLst>
    <p:sldId id="258" r:id="rId2"/>
    <p:sldId id="281" r:id="rId3"/>
    <p:sldId id="282" r:id="rId4"/>
    <p:sldId id="283" r:id="rId5"/>
    <p:sldId id="316" r:id="rId6"/>
    <p:sldId id="284" r:id="rId7"/>
    <p:sldId id="259" r:id="rId8"/>
    <p:sldId id="260" r:id="rId9"/>
    <p:sldId id="285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290" r:id="rId36"/>
    <p:sldId id="280" r:id="rId3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2B779-874B-4D9B-A114-EC3484B2A07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8C3983-46DC-4024-B1D0-B060973FCA1E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Powołanie Centrum Zdrowego Życia - Uchwała Senatu Akademii Wychowania Fizycznego im. Jerzego Kukuczki w Katowicach Nr AR001-3-XII/2022  z dnia 13 grudnia 2022 r. </a:t>
          </a:r>
          <a:endParaRPr lang="en-US"/>
        </a:p>
      </dgm:t>
    </dgm:pt>
    <dgm:pt modelId="{D260A0C6-1504-4CC7-9216-43238CAED4C5}" type="parTrans" cxnId="{5550D056-879E-4095-B62C-A1D526DFCC45}">
      <dgm:prSet/>
      <dgm:spPr/>
      <dgm:t>
        <a:bodyPr/>
        <a:lstStyle/>
        <a:p>
          <a:endParaRPr lang="en-US"/>
        </a:p>
      </dgm:t>
    </dgm:pt>
    <dgm:pt modelId="{0AEE7244-8403-40B1-8B31-C500E8046F62}" type="sibTrans" cxnId="{5550D056-879E-4095-B62C-A1D526DFCC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3A21A3E-C06A-4AEF-BB20-9097FB0FB00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Powołanie Dyrektora Centrum - Uchwała Nr AR001-4-XII/2022 Senatu Akademii Wychowania Fizycznego im. Jerzego Kukuczki w Katowicach z dnia 13 grudnia 2022 roku)  </a:t>
          </a:r>
          <a:endParaRPr lang="en-US"/>
        </a:p>
      </dgm:t>
    </dgm:pt>
    <dgm:pt modelId="{788ECBDE-C11F-49F1-B573-C1179068743F}" type="parTrans" cxnId="{5E77175B-7708-48C6-8569-0888E38FE6F0}">
      <dgm:prSet/>
      <dgm:spPr/>
      <dgm:t>
        <a:bodyPr/>
        <a:lstStyle/>
        <a:p>
          <a:endParaRPr lang="en-US"/>
        </a:p>
      </dgm:t>
    </dgm:pt>
    <dgm:pt modelId="{B0458984-151C-411A-B8E6-B3EC52F8AD38}" type="sibTrans" cxnId="{5E77175B-7708-48C6-8569-0888E38FE6F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E421B3D-BB24-4863-B2F0-3B1D87688F4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Powołanie zastępcy Dyrektora Centrum</a:t>
          </a:r>
          <a:endParaRPr lang="en-US"/>
        </a:p>
      </dgm:t>
    </dgm:pt>
    <dgm:pt modelId="{F1185528-A86B-49C2-BF5C-9107347A8844}" type="parTrans" cxnId="{1762FF98-67E4-4C7B-B9F3-F8442274E9A6}">
      <dgm:prSet/>
      <dgm:spPr/>
      <dgm:t>
        <a:bodyPr/>
        <a:lstStyle/>
        <a:p>
          <a:endParaRPr lang="en-US"/>
        </a:p>
      </dgm:t>
    </dgm:pt>
    <dgm:pt modelId="{A7684E4E-CFB9-4522-993A-8E1FBCE67238}" type="sibTrans" cxnId="{1762FF98-67E4-4C7B-B9F3-F8442274E9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592204-391E-4F0D-A17F-696A1FF5923D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Powołanie Rady Naukowej Centrum</a:t>
          </a:r>
          <a:endParaRPr lang="en-US"/>
        </a:p>
      </dgm:t>
    </dgm:pt>
    <dgm:pt modelId="{FB03036A-E48A-40FD-8FFD-6493186938FB}" type="parTrans" cxnId="{5DAF10DB-56C9-4AC8-8F2F-D84AF3015F25}">
      <dgm:prSet/>
      <dgm:spPr/>
      <dgm:t>
        <a:bodyPr/>
        <a:lstStyle/>
        <a:p>
          <a:endParaRPr lang="en-US"/>
        </a:p>
      </dgm:t>
    </dgm:pt>
    <dgm:pt modelId="{8B83BA81-A98E-404B-BE07-EA885D76C4E1}" type="sibTrans" cxnId="{5DAF10DB-56C9-4AC8-8F2F-D84AF3015F25}">
      <dgm:prSet/>
      <dgm:spPr/>
      <dgm:t>
        <a:bodyPr/>
        <a:lstStyle/>
        <a:p>
          <a:endParaRPr lang="en-US"/>
        </a:p>
      </dgm:t>
    </dgm:pt>
    <dgm:pt modelId="{0DDBFE85-ED62-4E80-9767-269725300FFD}" type="pres">
      <dgm:prSet presAssocID="{EBE2B779-874B-4D9B-A114-EC3484B2A07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3C5A76-02DA-4B8E-94D7-E28A34CA1B12}" type="pres">
      <dgm:prSet presAssocID="{EBE2B779-874B-4D9B-A114-EC3484B2A07A}" presName="container" presStyleCnt="0">
        <dgm:presLayoutVars>
          <dgm:dir/>
          <dgm:resizeHandles val="exact"/>
        </dgm:presLayoutVars>
      </dgm:prSet>
      <dgm:spPr/>
    </dgm:pt>
    <dgm:pt modelId="{46A4D710-57F1-4ED4-BBB0-A2BA2F75650B}" type="pres">
      <dgm:prSet presAssocID="{DC8C3983-46DC-4024-B1D0-B060973FCA1E}" presName="compNode" presStyleCnt="0"/>
      <dgm:spPr/>
    </dgm:pt>
    <dgm:pt modelId="{191A6B0A-B94D-408B-9476-CAA387B030BF}" type="pres">
      <dgm:prSet presAssocID="{DC8C3983-46DC-4024-B1D0-B060973FCA1E}" presName="iconBgRect" presStyleLbl="bgShp" presStyleIdx="0" presStyleCnt="4"/>
      <dgm:spPr/>
    </dgm:pt>
    <dgm:pt modelId="{699DF987-2657-4C99-9ADD-7B02F095EA3B}" type="pres">
      <dgm:prSet presAssocID="{DC8C3983-46DC-4024-B1D0-B060973FCA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</dgm:spPr>
      <dgm:extLst>
        <a:ext uri="{E40237B7-FDA0-4F09-8148-C483321AD2D9}"/>
      </dgm:extLst>
    </dgm:pt>
    <dgm:pt modelId="{64FF4F82-EEF3-497D-95C8-337EE931CBA9}" type="pres">
      <dgm:prSet presAssocID="{DC8C3983-46DC-4024-B1D0-B060973FCA1E}" presName="spaceRect" presStyleCnt="0"/>
      <dgm:spPr/>
    </dgm:pt>
    <dgm:pt modelId="{A067DE55-BF43-4203-A5CA-30B8FAC1ADF2}" type="pres">
      <dgm:prSet presAssocID="{DC8C3983-46DC-4024-B1D0-B060973FCA1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D2E755EC-8176-4372-86F5-13B8258803F8}" type="pres">
      <dgm:prSet presAssocID="{0AEE7244-8403-40B1-8B31-C500E8046F62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FAB5539-2936-4ED7-B07D-C1EAFAB7DF88}" type="pres">
      <dgm:prSet presAssocID="{E3A21A3E-C06A-4AEF-BB20-9097FB0FB00D}" presName="compNode" presStyleCnt="0"/>
      <dgm:spPr/>
    </dgm:pt>
    <dgm:pt modelId="{DD74886E-6635-4962-837E-98642F1BA215}" type="pres">
      <dgm:prSet presAssocID="{E3A21A3E-C06A-4AEF-BB20-9097FB0FB00D}" presName="iconBgRect" presStyleLbl="bgShp" presStyleIdx="1" presStyleCnt="4"/>
      <dgm:spPr/>
    </dgm:pt>
    <dgm:pt modelId="{25C543C3-1FBA-4405-9E96-1AC2E367C85B}" type="pres">
      <dgm:prSet presAssocID="{E3A21A3E-C06A-4AEF-BB20-9097FB0FB00D}" presName="icon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a:blipFill>
      </dgm:spPr>
      <dgm:extLst>
        <a:ext uri="{E40237B7-FDA0-4F09-8148-C483321AD2D9}"/>
      </dgm:extLst>
    </dgm:pt>
    <dgm:pt modelId="{AF99D656-97E3-4BBE-83E6-14D24CCB11EE}" type="pres">
      <dgm:prSet presAssocID="{E3A21A3E-C06A-4AEF-BB20-9097FB0FB00D}" presName="spaceRect" presStyleCnt="0"/>
      <dgm:spPr/>
    </dgm:pt>
    <dgm:pt modelId="{AAE3B264-8C20-49C7-99F4-6D9A68989C3A}" type="pres">
      <dgm:prSet presAssocID="{E3A21A3E-C06A-4AEF-BB20-9097FB0FB00D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6BF5EF36-FB5B-4A38-A770-D1623BF77C3D}" type="pres">
      <dgm:prSet presAssocID="{B0458984-151C-411A-B8E6-B3EC52F8AD3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F2DF7B5-91CB-4823-9684-27A759B7B9E4}" type="pres">
      <dgm:prSet presAssocID="{7E421B3D-BB24-4863-B2F0-3B1D87688F4D}" presName="compNode" presStyleCnt="0"/>
      <dgm:spPr/>
    </dgm:pt>
    <dgm:pt modelId="{2EA5297A-B1BB-406A-9051-32A820456848}" type="pres">
      <dgm:prSet presAssocID="{7E421B3D-BB24-4863-B2F0-3B1D87688F4D}" presName="iconBgRect" presStyleLbl="bgShp" presStyleIdx="2" presStyleCnt="4"/>
      <dgm:spPr/>
    </dgm:pt>
    <dgm:pt modelId="{572A147E-E4A1-47E5-83E1-B68CDCDC1C89}" type="pres">
      <dgm:prSet presAssocID="{7E421B3D-BB24-4863-B2F0-3B1D87688F4D}" presName="icon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</dgm:spPr>
      <dgm:extLst>
        <a:ext uri="{E40237B7-FDA0-4F09-8148-C483321AD2D9}"/>
      </dgm:extLst>
    </dgm:pt>
    <dgm:pt modelId="{6BFA6944-63A8-441E-AE6C-72B9BA662263}" type="pres">
      <dgm:prSet presAssocID="{7E421B3D-BB24-4863-B2F0-3B1D87688F4D}" presName="spaceRect" presStyleCnt="0"/>
      <dgm:spPr/>
    </dgm:pt>
    <dgm:pt modelId="{79DF118A-EAB1-4B79-86F6-100BA4EF5588}" type="pres">
      <dgm:prSet presAssocID="{7E421B3D-BB24-4863-B2F0-3B1D87688F4D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  <dgm:pt modelId="{267C63FD-B4DE-492F-9484-EC5A40F4F257}" type="pres">
      <dgm:prSet presAssocID="{A7684E4E-CFB9-4522-993A-8E1FBCE67238}" presName="sibTrans" presStyleLbl="sibTrans2D1" presStyleIdx="0" presStyleCnt="0"/>
      <dgm:spPr/>
      <dgm:t>
        <a:bodyPr/>
        <a:lstStyle/>
        <a:p>
          <a:endParaRPr lang="pl-PL"/>
        </a:p>
      </dgm:t>
    </dgm:pt>
    <dgm:pt modelId="{F8A2734B-D913-4EF6-B054-A97FAC76C72E}" type="pres">
      <dgm:prSet presAssocID="{89592204-391E-4F0D-A17F-696A1FF5923D}" presName="compNode" presStyleCnt="0"/>
      <dgm:spPr/>
    </dgm:pt>
    <dgm:pt modelId="{0D838F01-E8EF-48D5-819C-F3E194A1AF95}" type="pres">
      <dgm:prSet presAssocID="{89592204-391E-4F0D-A17F-696A1FF5923D}" presName="iconBgRect" presStyleLbl="bgShp" presStyleIdx="3" presStyleCnt="4"/>
      <dgm:spPr/>
    </dgm:pt>
    <dgm:pt modelId="{B4D2AFDA-68C0-4F70-9730-FBEE3929F6D5}" type="pres">
      <dgm:prSet presAssocID="{89592204-391E-4F0D-A17F-696A1FF5923D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/>
              <a:ext uri="{96DAC541-7B7A-43D3-8B79-37D633B846F1}"/>
            </a:extLst>
          </a:blip>
          <a:srcRect/>
          <a:stretch>
            <a:fillRect/>
          </a:stretch>
        </a:blipFill>
      </dgm:spPr>
      <dgm:extLst>
        <a:ext uri="{E40237B7-FDA0-4F09-8148-C483321AD2D9}"/>
      </dgm:extLst>
    </dgm:pt>
    <dgm:pt modelId="{A1DD5530-4308-49F8-A150-661A50F6BA41}" type="pres">
      <dgm:prSet presAssocID="{89592204-391E-4F0D-A17F-696A1FF5923D}" presName="spaceRect" presStyleCnt="0"/>
      <dgm:spPr/>
    </dgm:pt>
    <dgm:pt modelId="{8C8CDA6B-3739-4CA3-8EB2-5920D897528B}" type="pres">
      <dgm:prSet presAssocID="{89592204-391E-4F0D-A17F-696A1FF5923D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550D056-879E-4095-B62C-A1D526DFCC45}" srcId="{EBE2B779-874B-4D9B-A114-EC3484B2A07A}" destId="{DC8C3983-46DC-4024-B1D0-B060973FCA1E}" srcOrd="0" destOrd="0" parTransId="{D260A0C6-1504-4CC7-9216-43238CAED4C5}" sibTransId="{0AEE7244-8403-40B1-8B31-C500E8046F62}"/>
    <dgm:cxn modelId="{8D37178B-3B5F-4A3C-ACB5-0309B60692D3}" type="presOf" srcId="{0AEE7244-8403-40B1-8B31-C500E8046F62}" destId="{D2E755EC-8176-4372-86F5-13B8258803F8}" srcOrd="0" destOrd="0" presId="urn:microsoft.com/office/officeart/2018/2/layout/IconCircleList"/>
    <dgm:cxn modelId="{C9CC4539-5B00-4C86-9FCF-8F056BBCC334}" type="presOf" srcId="{89592204-391E-4F0D-A17F-696A1FF5923D}" destId="{8C8CDA6B-3739-4CA3-8EB2-5920D897528B}" srcOrd="0" destOrd="0" presId="urn:microsoft.com/office/officeart/2018/2/layout/IconCircleList"/>
    <dgm:cxn modelId="{01AD27B8-57C1-4F5F-AD82-CD5C990CE14C}" type="presOf" srcId="{B0458984-151C-411A-B8E6-B3EC52F8AD38}" destId="{6BF5EF36-FB5B-4A38-A770-D1623BF77C3D}" srcOrd="0" destOrd="0" presId="urn:microsoft.com/office/officeart/2018/2/layout/IconCircleList"/>
    <dgm:cxn modelId="{5DAF10DB-56C9-4AC8-8F2F-D84AF3015F25}" srcId="{EBE2B779-874B-4D9B-A114-EC3484B2A07A}" destId="{89592204-391E-4F0D-A17F-696A1FF5923D}" srcOrd="3" destOrd="0" parTransId="{FB03036A-E48A-40FD-8FFD-6493186938FB}" sibTransId="{8B83BA81-A98E-404B-BE07-EA885D76C4E1}"/>
    <dgm:cxn modelId="{A6316752-4408-4B04-87BB-50FC99540C58}" type="presOf" srcId="{A7684E4E-CFB9-4522-993A-8E1FBCE67238}" destId="{267C63FD-B4DE-492F-9484-EC5A40F4F257}" srcOrd="0" destOrd="0" presId="urn:microsoft.com/office/officeart/2018/2/layout/IconCircleList"/>
    <dgm:cxn modelId="{D20B4C04-9058-4188-BB30-E8E23A2B3A34}" type="presOf" srcId="{DC8C3983-46DC-4024-B1D0-B060973FCA1E}" destId="{A067DE55-BF43-4203-A5CA-30B8FAC1ADF2}" srcOrd="0" destOrd="0" presId="urn:microsoft.com/office/officeart/2018/2/layout/IconCircleList"/>
    <dgm:cxn modelId="{14D69C9D-A32C-42D4-BCCC-2EFF45D90E96}" type="presOf" srcId="{E3A21A3E-C06A-4AEF-BB20-9097FB0FB00D}" destId="{AAE3B264-8C20-49C7-99F4-6D9A68989C3A}" srcOrd="0" destOrd="0" presId="urn:microsoft.com/office/officeart/2018/2/layout/IconCircleList"/>
    <dgm:cxn modelId="{393D92FB-8B96-4BD1-BB57-C2D77E8CC1D7}" type="presOf" srcId="{7E421B3D-BB24-4863-B2F0-3B1D87688F4D}" destId="{79DF118A-EAB1-4B79-86F6-100BA4EF5588}" srcOrd="0" destOrd="0" presId="urn:microsoft.com/office/officeart/2018/2/layout/IconCircleList"/>
    <dgm:cxn modelId="{5E77175B-7708-48C6-8569-0888E38FE6F0}" srcId="{EBE2B779-874B-4D9B-A114-EC3484B2A07A}" destId="{E3A21A3E-C06A-4AEF-BB20-9097FB0FB00D}" srcOrd="1" destOrd="0" parTransId="{788ECBDE-C11F-49F1-B573-C1179068743F}" sibTransId="{B0458984-151C-411A-B8E6-B3EC52F8AD38}"/>
    <dgm:cxn modelId="{6A513314-D7E7-4BC9-97C2-3ABBAD5BD1F7}" type="presOf" srcId="{EBE2B779-874B-4D9B-A114-EC3484B2A07A}" destId="{0DDBFE85-ED62-4E80-9767-269725300FFD}" srcOrd="0" destOrd="0" presId="urn:microsoft.com/office/officeart/2018/2/layout/IconCircleList"/>
    <dgm:cxn modelId="{1762FF98-67E4-4C7B-B9F3-F8442274E9A6}" srcId="{EBE2B779-874B-4D9B-A114-EC3484B2A07A}" destId="{7E421B3D-BB24-4863-B2F0-3B1D87688F4D}" srcOrd="2" destOrd="0" parTransId="{F1185528-A86B-49C2-BF5C-9107347A8844}" sibTransId="{A7684E4E-CFB9-4522-993A-8E1FBCE67238}"/>
    <dgm:cxn modelId="{26020182-F342-4D70-A49E-F8962643AFDE}" type="presParOf" srcId="{0DDBFE85-ED62-4E80-9767-269725300FFD}" destId="{D03C5A76-02DA-4B8E-94D7-E28A34CA1B12}" srcOrd="0" destOrd="0" presId="urn:microsoft.com/office/officeart/2018/2/layout/IconCircleList"/>
    <dgm:cxn modelId="{D4D1B561-765E-49DF-8434-0F41D89F5DE8}" type="presParOf" srcId="{D03C5A76-02DA-4B8E-94D7-E28A34CA1B12}" destId="{46A4D710-57F1-4ED4-BBB0-A2BA2F75650B}" srcOrd="0" destOrd="0" presId="urn:microsoft.com/office/officeart/2018/2/layout/IconCircleList"/>
    <dgm:cxn modelId="{B86B9105-6E71-40F8-94B2-0654A3DBF24E}" type="presParOf" srcId="{46A4D710-57F1-4ED4-BBB0-A2BA2F75650B}" destId="{191A6B0A-B94D-408B-9476-CAA387B030BF}" srcOrd="0" destOrd="0" presId="urn:microsoft.com/office/officeart/2018/2/layout/IconCircleList"/>
    <dgm:cxn modelId="{AE8BAACC-D1C9-492F-B3AF-5C678B509CF1}" type="presParOf" srcId="{46A4D710-57F1-4ED4-BBB0-A2BA2F75650B}" destId="{699DF987-2657-4C99-9ADD-7B02F095EA3B}" srcOrd="1" destOrd="0" presId="urn:microsoft.com/office/officeart/2018/2/layout/IconCircleList"/>
    <dgm:cxn modelId="{1909BC2E-C8BD-4CCE-BDD3-13B953454EB7}" type="presParOf" srcId="{46A4D710-57F1-4ED4-BBB0-A2BA2F75650B}" destId="{64FF4F82-EEF3-497D-95C8-337EE931CBA9}" srcOrd="2" destOrd="0" presId="urn:microsoft.com/office/officeart/2018/2/layout/IconCircleList"/>
    <dgm:cxn modelId="{9950729A-A7B2-4DF4-B82E-927379A55327}" type="presParOf" srcId="{46A4D710-57F1-4ED4-BBB0-A2BA2F75650B}" destId="{A067DE55-BF43-4203-A5CA-30B8FAC1ADF2}" srcOrd="3" destOrd="0" presId="urn:microsoft.com/office/officeart/2018/2/layout/IconCircleList"/>
    <dgm:cxn modelId="{E658F100-262F-4E7C-BD9A-CC5DA3B1D153}" type="presParOf" srcId="{D03C5A76-02DA-4B8E-94D7-E28A34CA1B12}" destId="{D2E755EC-8176-4372-86F5-13B8258803F8}" srcOrd="1" destOrd="0" presId="urn:microsoft.com/office/officeart/2018/2/layout/IconCircleList"/>
    <dgm:cxn modelId="{F8653F2C-1F09-4584-AF53-470E0EAD36B7}" type="presParOf" srcId="{D03C5A76-02DA-4B8E-94D7-E28A34CA1B12}" destId="{DFAB5539-2936-4ED7-B07D-C1EAFAB7DF88}" srcOrd="2" destOrd="0" presId="urn:microsoft.com/office/officeart/2018/2/layout/IconCircleList"/>
    <dgm:cxn modelId="{300E4633-CBB6-420A-9C74-ABBFEEE32BE9}" type="presParOf" srcId="{DFAB5539-2936-4ED7-B07D-C1EAFAB7DF88}" destId="{DD74886E-6635-4962-837E-98642F1BA215}" srcOrd="0" destOrd="0" presId="urn:microsoft.com/office/officeart/2018/2/layout/IconCircleList"/>
    <dgm:cxn modelId="{94FB92AB-E547-4FD4-A22B-D2E1C553120D}" type="presParOf" srcId="{DFAB5539-2936-4ED7-B07D-C1EAFAB7DF88}" destId="{25C543C3-1FBA-4405-9E96-1AC2E367C85B}" srcOrd="1" destOrd="0" presId="urn:microsoft.com/office/officeart/2018/2/layout/IconCircleList"/>
    <dgm:cxn modelId="{F3483175-0274-4E47-B7F5-DBF458A8F0AB}" type="presParOf" srcId="{DFAB5539-2936-4ED7-B07D-C1EAFAB7DF88}" destId="{AF99D656-97E3-4BBE-83E6-14D24CCB11EE}" srcOrd="2" destOrd="0" presId="urn:microsoft.com/office/officeart/2018/2/layout/IconCircleList"/>
    <dgm:cxn modelId="{22472403-1557-4A8B-B657-F3762B22BB8A}" type="presParOf" srcId="{DFAB5539-2936-4ED7-B07D-C1EAFAB7DF88}" destId="{AAE3B264-8C20-49C7-99F4-6D9A68989C3A}" srcOrd="3" destOrd="0" presId="urn:microsoft.com/office/officeart/2018/2/layout/IconCircleList"/>
    <dgm:cxn modelId="{815E4D1D-A0C0-464C-BAE8-1CE37ED653D9}" type="presParOf" srcId="{D03C5A76-02DA-4B8E-94D7-E28A34CA1B12}" destId="{6BF5EF36-FB5B-4A38-A770-D1623BF77C3D}" srcOrd="3" destOrd="0" presId="urn:microsoft.com/office/officeart/2018/2/layout/IconCircleList"/>
    <dgm:cxn modelId="{74B9C610-A36A-4386-BDDD-754E54B36A7A}" type="presParOf" srcId="{D03C5A76-02DA-4B8E-94D7-E28A34CA1B12}" destId="{0F2DF7B5-91CB-4823-9684-27A759B7B9E4}" srcOrd="4" destOrd="0" presId="urn:microsoft.com/office/officeart/2018/2/layout/IconCircleList"/>
    <dgm:cxn modelId="{0164FEF3-82E9-48FA-9417-13258DB9299E}" type="presParOf" srcId="{0F2DF7B5-91CB-4823-9684-27A759B7B9E4}" destId="{2EA5297A-B1BB-406A-9051-32A820456848}" srcOrd="0" destOrd="0" presId="urn:microsoft.com/office/officeart/2018/2/layout/IconCircleList"/>
    <dgm:cxn modelId="{8CBA5A0E-7303-49AE-A339-F668A8B69EC1}" type="presParOf" srcId="{0F2DF7B5-91CB-4823-9684-27A759B7B9E4}" destId="{572A147E-E4A1-47E5-83E1-B68CDCDC1C89}" srcOrd="1" destOrd="0" presId="urn:microsoft.com/office/officeart/2018/2/layout/IconCircleList"/>
    <dgm:cxn modelId="{DF92C4FE-0708-4BD1-A290-AFA5B03602E0}" type="presParOf" srcId="{0F2DF7B5-91CB-4823-9684-27A759B7B9E4}" destId="{6BFA6944-63A8-441E-AE6C-72B9BA662263}" srcOrd="2" destOrd="0" presId="urn:microsoft.com/office/officeart/2018/2/layout/IconCircleList"/>
    <dgm:cxn modelId="{87A0F938-20CF-49BE-857B-D7276B7C8FE4}" type="presParOf" srcId="{0F2DF7B5-91CB-4823-9684-27A759B7B9E4}" destId="{79DF118A-EAB1-4B79-86F6-100BA4EF5588}" srcOrd="3" destOrd="0" presId="urn:microsoft.com/office/officeart/2018/2/layout/IconCircleList"/>
    <dgm:cxn modelId="{9084FAAD-F216-4484-A068-9D211AAD116B}" type="presParOf" srcId="{D03C5A76-02DA-4B8E-94D7-E28A34CA1B12}" destId="{267C63FD-B4DE-492F-9484-EC5A40F4F257}" srcOrd="5" destOrd="0" presId="urn:microsoft.com/office/officeart/2018/2/layout/IconCircleList"/>
    <dgm:cxn modelId="{895AB5FF-4067-45E2-B5DA-60C28BE2873B}" type="presParOf" srcId="{D03C5A76-02DA-4B8E-94D7-E28A34CA1B12}" destId="{F8A2734B-D913-4EF6-B054-A97FAC76C72E}" srcOrd="6" destOrd="0" presId="urn:microsoft.com/office/officeart/2018/2/layout/IconCircleList"/>
    <dgm:cxn modelId="{C885680A-248D-4B41-AF57-FFB9EB00F89F}" type="presParOf" srcId="{F8A2734B-D913-4EF6-B054-A97FAC76C72E}" destId="{0D838F01-E8EF-48D5-819C-F3E194A1AF95}" srcOrd="0" destOrd="0" presId="urn:microsoft.com/office/officeart/2018/2/layout/IconCircleList"/>
    <dgm:cxn modelId="{293B181D-F13F-49D7-8506-3A1B5F35C33F}" type="presParOf" srcId="{F8A2734B-D913-4EF6-B054-A97FAC76C72E}" destId="{B4D2AFDA-68C0-4F70-9730-FBEE3929F6D5}" srcOrd="1" destOrd="0" presId="urn:microsoft.com/office/officeart/2018/2/layout/IconCircleList"/>
    <dgm:cxn modelId="{65C6C8E3-7B0D-4798-9AF8-893338F8EB77}" type="presParOf" srcId="{F8A2734B-D913-4EF6-B054-A97FAC76C72E}" destId="{A1DD5530-4308-49F8-A150-661A50F6BA41}" srcOrd="2" destOrd="0" presId="urn:microsoft.com/office/officeart/2018/2/layout/IconCircleList"/>
    <dgm:cxn modelId="{60B7F2A2-CCE5-4B4E-ADFE-AE8F4A7BDF62}" type="presParOf" srcId="{F8A2734B-D913-4EF6-B054-A97FAC76C72E}" destId="{8C8CDA6B-3739-4CA3-8EB2-5920D897528B}" srcOrd="3" destOrd="0" presId="urn:microsoft.com/office/officeart/2018/2/layout/IconCircleList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14E6F-558C-4507-97E2-865DEBD5AD9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510CABE-287E-4C3C-91C1-F328E4D6B1F4}">
      <dgm:prSet phldrT="[Tekst]"/>
      <dgm:spPr/>
      <dgm:t>
        <a:bodyPr/>
        <a:lstStyle/>
        <a:p>
          <a:r>
            <a: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CTW</a:t>
          </a:r>
        </a:p>
      </dgm:t>
    </dgm:pt>
    <dgm:pt modelId="{08487423-D13A-458A-9027-0C3BBF5E1658}" type="parTrans" cxnId="{DC30CB6F-5BB2-4B2D-8AF9-7676B2B12C94}">
      <dgm:prSet/>
      <dgm:spPr/>
      <dgm:t>
        <a:bodyPr/>
        <a:lstStyle/>
        <a:p>
          <a:endParaRPr lang="pl-PL"/>
        </a:p>
      </dgm:t>
    </dgm:pt>
    <dgm:pt modelId="{7BB1AC39-0AE9-49AF-A4EB-9144044FAAC4}" type="sibTrans" cxnId="{DC30CB6F-5BB2-4B2D-8AF9-7676B2B12C94}">
      <dgm:prSet/>
      <dgm:spPr/>
      <dgm:t>
        <a:bodyPr/>
        <a:lstStyle/>
        <a:p>
          <a:endParaRPr lang="pl-PL"/>
        </a:p>
      </dgm:t>
    </dgm:pt>
    <dgm:pt modelId="{5CE8F53D-35C9-48CA-B9FB-AF135F1D1504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Centrum Zdrowego Życia</a:t>
          </a:r>
        </a:p>
      </dgm:t>
    </dgm:pt>
    <dgm:pt modelId="{4470D125-A2F1-48FB-8B0B-0E9C1A22C15A}" type="parTrans" cxnId="{20B09C71-345B-4DB4-BD12-E4F0B57F797F}">
      <dgm:prSet/>
      <dgm:spPr/>
      <dgm:t>
        <a:bodyPr/>
        <a:lstStyle/>
        <a:p>
          <a:endParaRPr lang="pl-PL"/>
        </a:p>
      </dgm:t>
    </dgm:pt>
    <dgm:pt modelId="{DE14AC17-D8D5-4E9B-A457-42295C553D97}" type="sibTrans" cxnId="{20B09C71-345B-4DB4-BD12-E4F0B57F797F}">
      <dgm:prSet/>
      <dgm:spPr/>
      <dgm:t>
        <a:bodyPr/>
        <a:lstStyle/>
        <a:p>
          <a:endParaRPr lang="pl-PL"/>
        </a:p>
      </dgm:t>
    </dgm:pt>
    <dgm:pt modelId="{47FCFCF0-C469-417D-88D5-CDFB6FAF563C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Akademickie Centrum Medyczne</a:t>
          </a:r>
        </a:p>
      </dgm:t>
    </dgm:pt>
    <dgm:pt modelId="{6937060D-12BA-4643-B94C-51C04588051F}" type="parTrans" cxnId="{BB84D5DE-F32D-4446-B749-FA72A2E92AF8}">
      <dgm:prSet/>
      <dgm:spPr/>
      <dgm:t>
        <a:bodyPr/>
        <a:lstStyle/>
        <a:p>
          <a:endParaRPr lang="pl-PL"/>
        </a:p>
      </dgm:t>
    </dgm:pt>
    <dgm:pt modelId="{B079FA71-94A8-4C85-8BDE-3B111A7554FD}" type="sibTrans" cxnId="{BB84D5DE-F32D-4446-B749-FA72A2E92AF8}">
      <dgm:prSet/>
      <dgm:spPr/>
      <dgm:t>
        <a:bodyPr/>
        <a:lstStyle/>
        <a:p>
          <a:endParaRPr lang="pl-PL"/>
        </a:p>
      </dgm:t>
    </dgm:pt>
    <dgm:pt modelId="{856FFB65-B3A4-4ED1-AF6E-0C3FA2186720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Instytut Nauk o Sporcie</a:t>
          </a:r>
        </a:p>
      </dgm:t>
    </dgm:pt>
    <dgm:pt modelId="{96352754-0E7B-4B7C-BE2A-9369B1463E8D}" type="parTrans" cxnId="{0D88CA41-190A-40BF-832C-E4D6A25459AF}">
      <dgm:prSet/>
      <dgm:spPr/>
      <dgm:t>
        <a:bodyPr/>
        <a:lstStyle/>
        <a:p>
          <a:endParaRPr lang="pl-PL"/>
        </a:p>
      </dgm:t>
    </dgm:pt>
    <dgm:pt modelId="{46E347DF-B9B5-4FB0-8E0A-09C11B52D480}" type="sibTrans" cxnId="{0D88CA41-190A-40BF-832C-E4D6A25459AF}">
      <dgm:prSet/>
      <dgm:spPr/>
      <dgm:t>
        <a:bodyPr/>
        <a:lstStyle/>
        <a:p>
          <a:endParaRPr lang="pl-PL"/>
        </a:p>
      </dgm:t>
    </dgm:pt>
    <dgm:pt modelId="{5C7F18CB-387C-4A33-AFAF-BD33BD4AEA09}">
      <dgm:prSet phldrT="[Tekst]"/>
      <dgm:spPr/>
      <dgm:t>
        <a:bodyPr/>
        <a:lstStyle/>
        <a:p>
          <a:r>
            <a: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Instytut Fizjoterapii i Nauk o Zdrowiu</a:t>
          </a:r>
        </a:p>
      </dgm:t>
    </dgm:pt>
    <dgm:pt modelId="{16D1D4AA-7991-47F7-B965-2E889B333FC2}" type="parTrans" cxnId="{021520FC-D1DC-4B55-AF45-4209F0DBBF15}">
      <dgm:prSet/>
      <dgm:spPr/>
      <dgm:t>
        <a:bodyPr/>
        <a:lstStyle/>
        <a:p>
          <a:endParaRPr lang="pl-PL"/>
        </a:p>
      </dgm:t>
    </dgm:pt>
    <dgm:pt modelId="{4C592915-18D3-414E-9D0A-B16C3AF53811}" type="sibTrans" cxnId="{021520FC-D1DC-4B55-AF45-4209F0DBBF15}">
      <dgm:prSet/>
      <dgm:spPr/>
      <dgm:t>
        <a:bodyPr/>
        <a:lstStyle/>
        <a:p>
          <a:endParaRPr lang="pl-PL"/>
        </a:p>
      </dgm:t>
    </dgm:pt>
    <dgm:pt modelId="{E91A7A33-FF49-4B53-A4C2-FC027D39E7AA}" type="pres">
      <dgm:prSet presAssocID="{B4614E6F-558C-4507-97E2-865DEBD5AD9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DE9F21-0089-4C90-9E53-E978DF9AB652}" type="pres">
      <dgm:prSet presAssocID="{B4614E6F-558C-4507-97E2-865DEBD5AD9D}" presName="matrix" presStyleCnt="0"/>
      <dgm:spPr/>
    </dgm:pt>
    <dgm:pt modelId="{49B00D4C-50A9-4631-AB5E-4D7BA62F2F3E}" type="pres">
      <dgm:prSet presAssocID="{B4614E6F-558C-4507-97E2-865DEBD5AD9D}" presName="tile1" presStyleLbl="node1" presStyleIdx="0" presStyleCnt="4"/>
      <dgm:spPr/>
      <dgm:t>
        <a:bodyPr/>
        <a:lstStyle/>
        <a:p>
          <a:endParaRPr lang="pl-PL"/>
        </a:p>
      </dgm:t>
    </dgm:pt>
    <dgm:pt modelId="{F9517D67-C4EF-4E48-BC4B-81033D65A69F}" type="pres">
      <dgm:prSet presAssocID="{B4614E6F-558C-4507-97E2-865DEBD5AD9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F91914E-21F8-4114-AC70-D9315CE54F58}" type="pres">
      <dgm:prSet presAssocID="{B4614E6F-558C-4507-97E2-865DEBD5AD9D}" presName="tile2" presStyleLbl="node1" presStyleIdx="1" presStyleCnt="4"/>
      <dgm:spPr/>
      <dgm:t>
        <a:bodyPr/>
        <a:lstStyle/>
        <a:p>
          <a:endParaRPr lang="pl-PL"/>
        </a:p>
      </dgm:t>
    </dgm:pt>
    <dgm:pt modelId="{4C532BA1-0B61-4A11-A3A8-03D0EEFB473F}" type="pres">
      <dgm:prSet presAssocID="{B4614E6F-558C-4507-97E2-865DEBD5AD9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C46781-5D28-4746-A8CE-263B68EE69E9}" type="pres">
      <dgm:prSet presAssocID="{B4614E6F-558C-4507-97E2-865DEBD5AD9D}" presName="tile3" presStyleLbl="node1" presStyleIdx="2" presStyleCnt="4"/>
      <dgm:spPr/>
      <dgm:t>
        <a:bodyPr/>
        <a:lstStyle/>
        <a:p>
          <a:endParaRPr lang="pl-PL"/>
        </a:p>
      </dgm:t>
    </dgm:pt>
    <dgm:pt modelId="{FCD7849E-F2B9-4D05-AAB7-80FC6A09D4AA}" type="pres">
      <dgm:prSet presAssocID="{B4614E6F-558C-4507-97E2-865DEBD5AD9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2038D2-67A4-40A2-9FEC-3EC47BBA127B}" type="pres">
      <dgm:prSet presAssocID="{B4614E6F-558C-4507-97E2-865DEBD5AD9D}" presName="tile4" presStyleLbl="node1" presStyleIdx="3" presStyleCnt="4"/>
      <dgm:spPr/>
      <dgm:t>
        <a:bodyPr/>
        <a:lstStyle/>
        <a:p>
          <a:endParaRPr lang="pl-PL"/>
        </a:p>
      </dgm:t>
    </dgm:pt>
    <dgm:pt modelId="{6630CB13-3E87-494B-8CAC-8D17B6CC8FA5}" type="pres">
      <dgm:prSet presAssocID="{B4614E6F-558C-4507-97E2-865DEBD5AD9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62A3218-940C-468C-BB56-DEE84CCC7488}" type="pres">
      <dgm:prSet presAssocID="{B4614E6F-558C-4507-97E2-865DEBD5AD9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776E5505-1163-43D0-8A26-5BF3B6A12F0A}" type="presOf" srcId="{8510CABE-287E-4C3C-91C1-F328E4D6B1F4}" destId="{A62A3218-940C-468C-BB56-DEE84CCC7488}" srcOrd="0" destOrd="0" presId="urn:microsoft.com/office/officeart/2005/8/layout/matrix1"/>
    <dgm:cxn modelId="{F71108C3-5A5D-4ABE-9260-6F3044569D71}" type="presOf" srcId="{47FCFCF0-C469-417D-88D5-CDFB6FAF563C}" destId="{6F91914E-21F8-4114-AC70-D9315CE54F58}" srcOrd="0" destOrd="0" presId="urn:microsoft.com/office/officeart/2005/8/layout/matrix1"/>
    <dgm:cxn modelId="{23026BC0-C5F5-4003-BCE7-377B99380CE5}" type="presOf" srcId="{856FFB65-B3A4-4ED1-AF6E-0C3FA2186720}" destId="{99C46781-5D28-4746-A8CE-263B68EE69E9}" srcOrd="0" destOrd="0" presId="urn:microsoft.com/office/officeart/2005/8/layout/matrix1"/>
    <dgm:cxn modelId="{82494C8E-74F2-4789-8860-273968C9CCC1}" type="presOf" srcId="{5C7F18CB-387C-4A33-AFAF-BD33BD4AEA09}" destId="{6630CB13-3E87-494B-8CAC-8D17B6CC8FA5}" srcOrd="1" destOrd="0" presId="urn:microsoft.com/office/officeart/2005/8/layout/matrix1"/>
    <dgm:cxn modelId="{1408DE27-D3B3-4150-82B2-0B5A037B5960}" type="presOf" srcId="{5C7F18CB-387C-4A33-AFAF-BD33BD4AEA09}" destId="{562038D2-67A4-40A2-9FEC-3EC47BBA127B}" srcOrd="0" destOrd="0" presId="urn:microsoft.com/office/officeart/2005/8/layout/matrix1"/>
    <dgm:cxn modelId="{DC30CB6F-5BB2-4B2D-8AF9-7676B2B12C94}" srcId="{B4614E6F-558C-4507-97E2-865DEBD5AD9D}" destId="{8510CABE-287E-4C3C-91C1-F328E4D6B1F4}" srcOrd="0" destOrd="0" parTransId="{08487423-D13A-458A-9027-0C3BBF5E1658}" sibTransId="{7BB1AC39-0AE9-49AF-A4EB-9144044FAAC4}"/>
    <dgm:cxn modelId="{5DCE3EDB-177E-47F2-8C9F-6CE5614E0C6E}" type="presOf" srcId="{856FFB65-B3A4-4ED1-AF6E-0C3FA2186720}" destId="{FCD7849E-F2B9-4D05-AAB7-80FC6A09D4AA}" srcOrd="1" destOrd="0" presId="urn:microsoft.com/office/officeart/2005/8/layout/matrix1"/>
    <dgm:cxn modelId="{2256DEE4-D735-42AF-82B8-524BFA34E3A3}" type="presOf" srcId="{5CE8F53D-35C9-48CA-B9FB-AF135F1D1504}" destId="{49B00D4C-50A9-4631-AB5E-4D7BA62F2F3E}" srcOrd="0" destOrd="0" presId="urn:microsoft.com/office/officeart/2005/8/layout/matrix1"/>
    <dgm:cxn modelId="{080764BF-2AFD-4E3D-B888-27E4595A72DD}" type="presOf" srcId="{5CE8F53D-35C9-48CA-B9FB-AF135F1D1504}" destId="{F9517D67-C4EF-4E48-BC4B-81033D65A69F}" srcOrd="1" destOrd="0" presId="urn:microsoft.com/office/officeart/2005/8/layout/matrix1"/>
    <dgm:cxn modelId="{BB84D5DE-F32D-4446-B749-FA72A2E92AF8}" srcId="{8510CABE-287E-4C3C-91C1-F328E4D6B1F4}" destId="{47FCFCF0-C469-417D-88D5-CDFB6FAF563C}" srcOrd="1" destOrd="0" parTransId="{6937060D-12BA-4643-B94C-51C04588051F}" sibTransId="{B079FA71-94A8-4C85-8BDE-3B111A7554FD}"/>
    <dgm:cxn modelId="{0D88CA41-190A-40BF-832C-E4D6A25459AF}" srcId="{8510CABE-287E-4C3C-91C1-F328E4D6B1F4}" destId="{856FFB65-B3A4-4ED1-AF6E-0C3FA2186720}" srcOrd="2" destOrd="0" parTransId="{96352754-0E7B-4B7C-BE2A-9369B1463E8D}" sibTransId="{46E347DF-B9B5-4FB0-8E0A-09C11B52D480}"/>
    <dgm:cxn modelId="{20B09C71-345B-4DB4-BD12-E4F0B57F797F}" srcId="{8510CABE-287E-4C3C-91C1-F328E4D6B1F4}" destId="{5CE8F53D-35C9-48CA-B9FB-AF135F1D1504}" srcOrd="0" destOrd="0" parTransId="{4470D125-A2F1-48FB-8B0B-0E9C1A22C15A}" sibTransId="{DE14AC17-D8D5-4E9B-A457-42295C553D97}"/>
    <dgm:cxn modelId="{98E56214-72BB-4C54-9F1F-8486CADB2746}" type="presOf" srcId="{B4614E6F-558C-4507-97E2-865DEBD5AD9D}" destId="{E91A7A33-FF49-4B53-A4C2-FC027D39E7AA}" srcOrd="0" destOrd="0" presId="urn:microsoft.com/office/officeart/2005/8/layout/matrix1"/>
    <dgm:cxn modelId="{021520FC-D1DC-4B55-AF45-4209F0DBBF15}" srcId="{8510CABE-287E-4C3C-91C1-F328E4D6B1F4}" destId="{5C7F18CB-387C-4A33-AFAF-BD33BD4AEA09}" srcOrd="3" destOrd="0" parTransId="{16D1D4AA-7991-47F7-B965-2E889B333FC2}" sibTransId="{4C592915-18D3-414E-9D0A-B16C3AF53811}"/>
    <dgm:cxn modelId="{BF52C231-22E0-4654-9FA9-98BD4DBBEC41}" type="presOf" srcId="{47FCFCF0-C469-417D-88D5-CDFB6FAF563C}" destId="{4C532BA1-0B61-4A11-A3A8-03D0EEFB473F}" srcOrd="1" destOrd="0" presId="urn:microsoft.com/office/officeart/2005/8/layout/matrix1"/>
    <dgm:cxn modelId="{113AC8AE-D878-4F1D-A1F8-EE11415ED567}" type="presParOf" srcId="{E91A7A33-FF49-4B53-A4C2-FC027D39E7AA}" destId="{5FDE9F21-0089-4C90-9E53-E978DF9AB652}" srcOrd="0" destOrd="0" presId="urn:microsoft.com/office/officeart/2005/8/layout/matrix1"/>
    <dgm:cxn modelId="{DB20A4C0-648E-4863-9711-7E1E7F6A3C04}" type="presParOf" srcId="{5FDE9F21-0089-4C90-9E53-E978DF9AB652}" destId="{49B00D4C-50A9-4631-AB5E-4D7BA62F2F3E}" srcOrd="0" destOrd="0" presId="urn:microsoft.com/office/officeart/2005/8/layout/matrix1"/>
    <dgm:cxn modelId="{8F3DDC8A-0573-402A-BC0F-1AE00B36598A}" type="presParOf" srcId="{5FDE9F21-0089-4C90-9E53-E978DF9AB652}" destId="{F9517D67-C4EF-4E48-BC4B-81033D65A69F}" srcOrd="1" destOrd="0" presId="urn:microsoft.com/office/officeart/2005/8/layout/matrix1"/>
    <dgm:cxn modelId="{042C4B3B-8650-42F3-B06E-891105DDE30A}" type="presParOf" srcId="{5FDE9F21-0089-4C90-9E53-E978DF9AB652}" destId="{6F91914E-21F8-4114-AC70-D9315CE54F58}" srcOrd="2" destOrd="0" presId="urn:microsoft.com/office/officeart/2005/8/layout/matrix1"/>
    <dgm:cxn modelId="{F6005BE7-7CD7-43C9-BC20-D9FE57150C30}" type="presParOf" srcId="{5FDE9F21-0089-4C90-9E53-E978DF9AB652}" destId="{4C532BA1-0B61-4A11-A3A8-03D0EEFB473F}" srcOrd="3" destOrd="0" presId="urn:microsoft.com/office/officeart/2005/8/layout/matrix1"/>
    <dgm:cxn modelId="{1B3CCE84-7CF6-4761-AD93-C0037076AF4C}" type="presParOf" srcId="{5FDE9F21-0089-4C90-9E53-E978DF9AB652}" destId="{99C46781-5D28-4746-A8CE-263B68EE69E9}" srcOrd="4" destOrd="0" presId="urn:microsoft.com/office/officeart/2005/8/layout/matrix1"/>
    <dgm:cxn modelId="{B3A76758-A3A2-4CE6-8AD4-883DE02564C5}" type="presParOf" srcId="{5FDE9F21-0089-4C90-9E53-E978DF9AB652}" destId="{FCD7849E-F2B9-4D05-AAB7-80FC6A09D4AA}" srcOrd="5" destOrd="0" presId="urn:microsoft.com/office/officeart/2005/8/layout/matrix1"/>
    <dgm:cxn modelId="{B88DAF2A-9239-4812-8014-E04EBB901CE8}" type="presParOf" srcId="{5FDE9F21-0089-4C90-9E53-E978DF9AB652}" destId="{562038D2-67A4-40A2-9FEC-3EC47BBA127B}" srcOrd="6" destOrd="0" presId="urn:microsoft.com/office/officeart/2005/8/layout/matrix1"/>
    <dgm:cxn modelId="{84E6E9DF-7744-4EF1-9056-523C0D609C7A}" type="presParOf" srcId="{5FDE9F21-0089-4C90-9E53-E978DF9AB652}" destId="{6630CB13-3E87-494B-8CAC-8D17B6CC8FA5}" srcOrd="7" destOrd="0" presId="urn:microsoft.com/office/officeart/2005/8/layout/matrix1"/>
    <dgm:cxn modelId="{8D20376C-D659-455F-9BA1-EFB29FB78A78}" type="presParOf" srcId="{E91A7A33-FF49-4B53-A4C2-FC027D39E7AA}" destId="{A62A3218-940C-468C-BB56-DEE84CCC7488}" srcOrd="1" destOrd="0" presId="urn:microsoft.com/office/officeart/2005/8/layout/matrix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AF756-230B-47F3-B085-8C9007B28093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885EB01-0111-4489-A3D8-3C42F63FFD5E}">
      <dgm:prSet phldrT="[Tekst]" custT="1"/>
      <dgm:spPr/>
      <dgm:t>
        <a:bodyPr/>
        <a:lstStyle/>
        <a:p>
          <a:r>
            <a:rPr lang="pl-PL" sz="1900" b="1"/>
            <a:t>POTENCJALNE ŹRÓDŁA FINANSOWANIA</a:t>
          </a:r>
          <a:endParaRPr lang="pl-PL" sz="1900" b="1" dirty="0"/>
        </a:p>
      </dgm:t>
    </dgm:pt>
    <dgm:pt modelId="{4B2F910C-FBC8-4FA4-97FE-387AA6E8E489}" type="parTrans" cxnId="{83456091-2F06-402E-81E2-E58B940CBEB6}">
      <dgm:prSet/>
      <dgm:spPr/>
      <dgm:t>
        <a:bodyPr/>
        <a:lstStyle/>
        <a:p>
          <a:endParaRPr lang="pl-PL"/>
        </a:p>
      </dgm:t>
    </dgm:pt>
    <dgm:pt modelId="{5390DD8A-46CD-45D7-AB46-D8ECD794B019}" type="sibTrans" cxnId="{83456091-2F06-402E-81E2-E58B940CBEB6}">
      <dgm:prSet/>
      <dgm:spPr/>
      <dgm:t>
        <a:bodyPr/>
        <a:lstStyle/>
        <a:p>
          <a:endParaRPr lang="pl-PL"/>
        </a:p>
      </dgm:t>
    </dgm:pt>
    <dgm:pt modelId="{EFE33D32-63BB-42F9-AB8B-B52EAAF52E29}">
      <dgm:prSet phldrT="[Tekst]" custT="1"/>
      <dgm:spPr/>
      <dgm:t>
        <a:bodyPr/>
        <a:lstStyle/>
        <a:p>
          <a:r>
            <a:rPr lang="pl-PL" sz="1500" u="sng"/>
            <a:t>Uczelniane Projekty Badawcze </a:t>
          </a:r>
          <a:endParaRPr lang="pl-PL" sz="1500" dirty="0"/>
        </a:p>
      </dgm:t>
    </dgm:pt>
    <dgm:pt modelId="{AE0692EB-1227-4B08-BBA7-6ACD90861B4F}" type="parTrans" cxnId="{997D5EDF-D5ED-480F-8C33-61ACBFCFB9C5}">
      <dgm:prSet/>
      <dgm:spPr/>
      <dgm:t>
        <a:bodyPr/>
        <a:lstStyle/>
        <a:p>
          <a:endParaRPr lang="pl-PL"/>
        </a:p>
      </dgm:t>
    </dgm:pt>
    <dgm:pt modelId="{6C077B99-06F5-40B9-968E-8FA64E9278BB}" type="sibTrans" cxnId="{997D5EDF-D5ED-480F-8C33-61ACBFCFB9C5}">
      <dgm:prSet/>
      <dgm:spPr/>
      <dgm:t>
        <a:bodyPr/>
        <a:lstStyle/>
        <a:p>
          <a:endParaRPr lang="pl-PL"/>
        </a:p>
      </dgm:t>
    </dgm:pt>
    <dgm:pt modelId="{DC153E8B-7176-4D80-9F1E-5EAAF3B24700}">
      <dgm:prSet phldrT="[Tekst]"/>
      <dgm:spPr/>
      <dgm:t>
        <a:bodyPr/>
        <a:lstStyle/>
        <a:p>
          <a:r>
            <a:rPr lang="pl-PL" b="1"/>
            <a:t>DZIAŁANIA PROMOCYJNE</a:t>
          </a:r>
          <a:endParaRPr lang="pl-PL" b="1" dirty="0"/>
        </a:p>
      </dgm:t>
    </dgm:pt>
    <dgm:pt modelId="{0DD9E5F4-05D7-461A-AA17-42C39BD50639}" type="parTrans" cxnId="{8B7473B7-5469-4A15-894D-E052AE3CAF1D}">
      <dgm:prSet/>
      <dgm:spPr/>
      <dgm:t>
        <a:bodyPr/>
        <a:lstStyle/>
        <a:p>
          <a:endParaRPr lang="pl-PL"/>
        </a:p>
      </dgm:t>
    </dgm:pt>
    <dgm:pt modelId="{1A28CC3F-C9B5-4BB2-9A04-14A0CDD45399}" type="sibTrans" cxnId="{8B7473B7-5469-4A15-894D-E052AE3CAF1D}">
      <dgm:prSet/>
      <dgm:spPr/>
      <dgm:t>
        <a:bodyPr/>
        <a:lstStyle/>
        <a:p>
          <a:endParaRPr lang="pl-PL"/>
        </a:p>
      </dgm:t>
    </dgm:pt>
    <dgm:pt modelId="{54163EC0-E25A-4BA5-9FE1-2EB4D4A61416}">
      <dgm:prSet phldrT="[Tekst]"/>
      <dgm:spPr/>
      <dgm:t>
        <a:bodyPr/>
        <a:lstStyle/>
        <a:p>
          <a:r>
            <a:rPr lang="pl-PL" dirty="0"/>
            <a:t>Wykłady i szkolenia (Akademia trenera, Sport trzeciego wieku, Zdrowy maluch, ...)</a:t>
          </a:r>
        </a:p>
      </dgm:t>
    </dgm:pt>
    <dgm:pt modelId="{1E7ABDC4-E4D5-4C04-92B2-283D944D5453}" type="parTrans" cxnId="{7EA133F0-4BC8-4B0F-B0EF-A6EF5DCBE9C2}">
      <dgm:prSet/>
      <dgm:spPr/>
      <dgm:t>
        <a:bodyPr/>
        <a:lstStyle/>
        <a:p>
          <a:endParaRPr lang="pl-PL"/>
        </a:p>
      </dgm:t>
    </dgm:pt>
    <dgm:pt modelId="{6555D5B4-4DBA-4A07-9CA7-B94B7619F316}" type="sibTrans" cxnId="{7EA133F0-4BC8-4B0F-B0EF-A6EF5DCBE9C2}">
      <dgm:prSet/>
      <dgm:spPr/>
      <dgm:t>
        <a:bodyPr/>
        <a:lstStyle/>
        <a:p>
          <a:endParaRPr lang="pl-PL"/>
        </a:p>
      </dgm:t>
    </dgm:pt>
    <dgm:pt modelId="{C080BF64-DF23-4492-8B04-80520E04FF17}">
      <dgm:prSet phldrT="[Tekst]"/>
      <dgm:spPr/>
      <dgm:t>
        <a:bodyPr/>
        <a:lstStyle/>
        <a:p>
          <a:r>
            <a:rPr lang="pl-PL" sz="1900" b="1"/>
            <a:t>BADANIA LABORATORYJNE SKRYNINGOWE </a:t>
          </a:r>
          <a:endParaRPr lang="pl-PL" sz="1900"/>
        </a:p>
        <a:p>
          <a:r>
            <a:rPr lang="pl-PL" sz="1900" b="1"/>
            <a:t>I MONITORUJĄCE</a:t>
          </a:r>
          <a:endParaRPr lang="pl-PL" sz="1900" dirty="0"/>
        </a:p>
      </dgm:t>
    </dgm:pt>
    <dgm:pt modelId="{B032FA3F-6F17-4F8B-A114-CF54254C2D80}" type="sibTrans" cxnId="{320E0B1B-5BBF-49ED-9E4A-E933C38AE084}">
      <dgm:prSet/>
      <dgm:spPr/>
      <dgm:t>
        <a:bodyPr/>
        <a:lstStyle/>
        <a:p>
          <a:endParaRPr lang="pl-PL"/>
        </a:p>
      </dgm:t>
    </dgm:pt>
    <dgm:pt modelId="{EF988AA4-4919-4308-96CB-52651F5801E4}" type="parTrans" cxnId="{320E0B1B-5BBF-49ED-9E4A-E933C38AE084}">
      <dgm:prSet/>
      <dgm:spPr/>
      <dgm:t>
        <a:bodyPr/>
        <a:lstStyle/>
        <a:p>
          <a:endParaRPr lang="pl-PL"/>
        </a:p>
      </dgm:t>
    </dgm:pt>
    <dgm:pt modelId="{D13B3918-7F8D-4C32-BABD-F780402B931F}">
      <dgm:prSet custT="1"/>
      <dgm:spPr/>
      <dgm:t>
        <a:bodyPr/>
        <a:lstStyle/>
        <a:p>
          <a:r>
            <a:rPr lang="pl-PL" sz="1700"/>
            <a:t>Gromadzenie i przygotowanie danych</a:t>
          </a:r>
          <a:endParaRPr lang="pl-PL" sz="1700" dirty="0"/>
        </a:p>
      </dgm:t>
    </dgm:pt>
    <dgm:pt modelId="{72440136-6386-459F-840A-2017C0C4560A}" type="sibTrans" cxnId="{97BBCD9F-9B8C-4CC7-905F-5A93ABEDE602}">
      <dgm:prSet/>
      <dgm:spPr/>
      <dgm:t>
        <a:bodyPr/>
        <a:lstStyle/>
        <a:p>
          <a:endParaRPr lang="pl-PL"/>
        </a:p>
      </dgm:t>
    </dgm:pt>
    <dgm:pt modelId="{4197C899-ECD0-4D75-9424-5F66CFF12926}" type="parTrans" cxnId="{97BBCD9F-9B8C-4CC7-905F-5A93ABEDE602}">
      <dgm:prSet/>
      <dgm:spPr/>
      <dgm:t>
        <a:bodyPr/>
        <a:lstStyle/>
        <a:p>
          <a:endParaRPr lang="pl-PL"/>
        </a:p>
      </dgm:t>
    </dgm:pt>
    <dgm:pt modelId="{E14BC5BE-7479-405F-BE6A-73FA30610A8B}">
      <dgm:prSet custT="1"/>
      <dgm:spPr/>
      <dgm:t>
        <a:bodyPr/>
        <a:lstStyle/>
        <a:p>
          <a:r>
            <a:rPr lang="pl-PL" sz="1700"/>
            <a:t>Przetwarzanie i analiza danych</a:t>
          </a:r>
          <a:endParaRPr lang="pl-PL" sz="1700" dirty="0"/>
        </a:p>
      </dgm:t>
    </dgm:pt>
    <dgm:pt modelId="{D69220DA-92F0-44B4-9AD5-08B9396B4D56}" type="sibTrans" cxnId="{A0917DEA-04EF-49D2-8EDF-E56F0F68003A}">
      <dgm:prSet/>
      <dgm:spPr/>
      <dgm:t>
        <a:bodyPr/>
        <a:lstStyle/>
        <a:p>
          <a:endParaRPr lang="pl-PL"/>
        </a:p>
      </dgm:t>
    </dgm:pt>
    <dgm:pt modelId="{05119629-92D9-4273-8C5E-88EC3CCF6858}" type="parTrans" cxnId="{A0917DEA-04EF-49D2-8EDF-E56F0F68003A}">
      <dgm:prSet/>
      <dgm:spPr/>
      <dgm:t>
        <a:bodyPr/>
        <a:lstStyle/>
        <a:p>
          <a:endParaRPr lang="pl-PL"/>
        </a:p>
      </dgm:t>
    </dgm:pt>
    <dgm:pt modelId="{9839CF5E-E448-429E-AAE2-E6322F80CD81}">
      <dgm:prSet custT="1"/>
      <dgm:spPr/>
      <dgm:t>
        <a:bodyPr/>
        <a:lstStyle/>
        <a:p>
          <a:r>
            <a:rPr lang="pl-PL" sz="1700"/>
            <a:t>Ocena stanu funkcjonalnego</a:t>
          </a:r>
          <a:endParaRPr lang="pl-PL" sz="1700" dirty="0"/>
        </a:p>
      </dgm:t>
    </dgm:pt>
    <dgm:pt modelId="{F0859983-A56A-4202-BEF8-12505EF1DCE2}" type="sibTrans" cxnId="{7374DC94-82D2-424B-8A44-E1905AFB00CB}">
      <dgm:prSet/>
      <dgm:spPr/>
      <dgm:t>
        <a:bodyPr/>
        <a:lstStyle/>
        <a:p>
          <a:endParaRPr lang="pl-PL"/>
        </a:p>
      </dgm:t>
    </dgm:pt>
    <dgm:pt modelId="{738EE05A-3BEB-4E9C-8995-B8D83C926A4D}" type="parTrans" cxnId="{7374DC94-82D2-424B-8A44-E1905AFB00CB}">
      <dgm:prSet/>
      <dgm:spPr/>
      <dgm:t>
        <a:bodyPr/>
        <a:lstStyle/>
        <a:p>
          <a:endParaRPr lang="pl-PL"/>
        </a:p>
      </dgm:t>
    </dgm:pt>
    <dgm:pt modelId="{B1FC519A-B861-47D8-8FB1-EDBD6BF5B5D9}">
      <dgm:prSet custT="1"/>
      <dgm:spPr/>
      <dgm:t>
        <a:bodyPr/>
        <a:lstStyle/>
        <a:p>
          <a:r>
            <a:rPr lang="pl-PL" sz="1700"/>
            <a:t>Podsumowanie gotowości do aktywności fizycznej</a:t>
          </a:r>
          <a:endParaRPr lang="pl-PL" sz="1700" dirty="0"/>
        </a:p>
      </dgm:t>
    </dgm:pt>
    <dgm:pt modelId="{AD9AA9F9-91C0-4E2C-A849-FA04E4DDB2BE}" type="sibTrans" cxnId="{A58D936E-1995-40CE-96E1-BA0C6E1ED45D}">
      <dgm:prSet/>
      <dgm:spPr/>
      <dgm:t>
        <a:bodyPr/>
        <a:lstStyle/>
        <a:p>
          <a:endParaRPr lang="pl-PL"/>
        </a:p>
      </dgm:t>
    </dgm:pt>
    <dgm:pt modelId="{A0BF5F29-DEFF-491A-B388-F07DFABB843E}" type="parTrans" cxnId="{A58D936E-1995-40CE-96E1-BA0C6E1ED45D}">
      <dgm:prSet/>
      <dgm:spPr/>
      <dgm:t>
        <a:bodyPr/>
        <a:lstStyle/>
        <a:p>
          <a:endParaRPr lang="pl-PL"/>
        </a:p>
      </dgm:t>
    </dgm:pt>
    <dgm:pt modelId="{077E3EA4-88C5-49A4-A113-07373BC96D22}">
      <dgm:prSet custT="1"/>
      <dgm:spPr/>
      <dgm:t>
        <a:bodyPr/>
        <a:lstStyle/>
        <a:p>
          <a:r>
            <a:rPr lang="pl-PL" sz="1500"/>
            <a:t>Projekty Narodowego Centrum Nauki </a:t>
          </a:r>
          <a:endParaRPr lang="pl-PL" sz="1500" dirty="0"/>
        </a:p>
      </dgm:t>
    </dgm:pt>
    <dgm:pt modelId="{29556B5A-7861-4DA1-BD50-B608439CCF99}" type="parTrans" cxnId="{C6A94016-5D57-4881-8C9F-145B480CD787}">
      <dgm:prSet/>
      <dgm:spPr/>
      <dgm:t>
        <a:bodyPr/>
        <a:lstStyle/>
        <a:p>
          <a:endParaRPr lang="pl-PL"/>
        </a:p>
      </dgm:t>
    </dgm:pt>
    <dgm:pt modelId="{6C1116F6-BCFA-422D-ABFC-61033E343859}" type="sibTrans" cxnId="{C6A94016-5D57-4881-8C9F-145B480CD787}">
      <dgm:prSet/>
      <dgm:spPr/>
      <dgm:t>
        <a:bodyPr/>
        <a:lstStyle/>
        <a:p>
          <a:endParaRPr lang="pl-PL"/>
        </a:p>
      </dgm:t>
    </dgm:pt>
    <dgm:pt modelId="{500928A5-BE6D-494A-B50F-42FDC6F6B76A}">
      <dgm:prSet custT="1"/>
      <dgm:spPr/>
      <dgm:t>
        <a:bodyPr/>
        <a:lstStyle/>
        <a:p>
          <a:r>
            <a:rPr lang="pl-PL" sz="1500"/>
            <a:t>Projekty Narodowego Centrum Badań i Rozwoju</a:t>
          </a:r>
          <a:endParaRPr lang="pl-PL" sz="1500" dirty="0"/>
        </a:p>
      </dgm:t>
    </dgm:pt>
    <dgm:pt modelId="{38BB6431-FAED-41C0-932D-4F8FC7D82127}" type="parTrans" cxnId="{F8B7FFDB-0286-4437-B7A5-9DF174201FBE}">
      <dgm:prSet/>
      <dgm:spPr/>
      <dgm:t>
        <a:bodyPr/>
        <a:lstStyle/>
        <a:p>
          <a:endParaRPr lang="pl-PL"/>
        </a:p>
      </dgm:t>
    </dgm:pt>
    <dgm:pt modelId="{41B04F07-7198-4737-AE4C-598DA0778197}" type="sibTrans" cxnId="{F8B7FFDB-0286-4437-B7A5-9DF174201FBE}">
      <dgm:prSet/>
      <dgm:spPr/>
      <dgm:t>
        <a:bodyPr/>
        <a:lstStyle/>
        <a:p>
          <a:endParaRPr lang="pl-PL"/>
        </a:p>
      </dgm:t>
    </dgm:pt>
    <dgm:pt modelId="{12D71CB0-2B5E-47E1-81CA-4A319E27AEC2}">
      <dgm:prSet custT="1"/>
      <dgm:spPr/>
      <dgm:t>
        <a:bodyPr/>
        <a:lstStyle/>
        <a:p>
          <a:r>
            <a:rPr lang="pl-PL" sz="1500"/>
            <a:t>Programy Ministerialne</a:t>
          </a:r>
          <a:endParaRPr lang="pl-PL" sz="1500" dirty="0"/>
        </a:p>
      </dgm:t>
    </dgm:pt>
    <dgm:pt modelId="{3B58CFE4-9242-4579-B278-74FE36D07ABB}" type="parTrans" cxnId="{87E6C152-9C91-4D05-8CCA-90EABC833F93}">
      <dgm:prSet/>
      <dgm:spPr/>
      <dgm:t>
        <a:bodyPr/>
        <a:lstStyle/>
        <a:p>
          <a:endParaRPr lang="pl-PL"/>
        </a:p>
      </dgm:t>
    </dgm:pt>
    <dgm:pt modelId="{9F0656E4-2DEE-4FD4-816B-79E0C5B97663}" type="sibTrans" cxnId="{87E6C152-9C91-4D05-8CCA-90EABC833F93}">
      <dgm:prSet/>
      <dgm:spPr/>
      <dgm:t>
        <a:bodyPr/>
        <a:lstStyle/>
        <a:p>
          <a:endParaRPr lang="pl-PL"/>
        </a:p>
      </dgm:t>
    </dgm:pt>
    <dgm:pt modelId="{6FDA560B-5329-47D9-8D7B-85180F42DEB9}">
      <dgm:prSet custT="1"/>
      <dgm:spPr/>
      <dgm:t>
        <a:bodyPr/>
        <a:lstStyle/>
        <a:p>
          <a:r>
            <a:rPr lang="pl-PL" sz="1500"/>
            <a:t>Programy Polskiej Agencji Rozwoju i Przedsiębiorczości</a:t>
          </a:r>
          <a:endParaRPr lang="pl-PL" sz="1500" dirty="0"/>
        </a:p>
      </dgm:t>
    </dgm:pt>
    <dgm:pt modelId="{246843CF-0A35-48EB-B7A2-5C5D7C83D167}" type="parTrans" cxnId="{25D105D0-1861-4960-8A81-2EBB380E98A7}">
      <dgm:prSet/>
      <dgm:spPr/>
      <dgm:t>
        <a:bodyPr/>
        <a:lstStyle/>
        <a:p>
          <a:endParaRPr lang="pl-PL"/>
        </a:p>
      </dgm:t>
    </dgm:pt>
    <dgm:pt modelId="{719F9E23-9FDD-4539-8C5D-F0B92881437C}" type="sibTrans" cxnId="{25D105D0-1861-4960-8A81-2EBB380E98A7}">
      <dgm:prSet/>
      <dgm:spPr/>
      <dgm:t>
        <a:bodyPr/>
        <a:lstStyle/>
        <a:p>
          <a:endParaRPr lang="pl-PL"/>
        </a:p>
      </dgm:t>
    </dgm:pt>
    <dgm:pt modelId="{B23D7AAF-3A1F-4168-9A60-855D2710F744}">
      <dgm:prSet custT="1"/>
      <dgm:spPr/>
      <dgm:t>
        <a:bodyPr/>
        <a:lstStyle/>
        <a:p>
          <a:r>
            <a:rPr lang="pl-PL" sz="1500"/>
            <a:t>Lokalne programy i granty</a:t>
          </a:r>
          <a:endParaRPr lang="pl-PL" sz="1500" dirty="0"/>
        </a:p>
      </dgm:t>
    </dgm:pt>
    <dgm:pt modelId="{9454B3D2-DC79-4CD4-9A26-1B16C567A611}" type="parTrans" cxnId="{1007A657-6259-4821-8C5E-E044C16F0ED5}">
      <dgm:prSet/>
      <dgm:spPr/>
      <dgm:t>
        <a:bodyPr/>
        <a:lstStyle/>
        <a:p>
          <a:endParaRPr lang="pl-PL"/>
        </a:p>
      </dgm:t>
    </dgm:pt>
    <dgm:pt modelId="{98E6518A-AF31-4E2C-8100-A83E77A678D5}" type="sibTrans" cxnId="{1007A657-6259-4821-8C5E-E044C16F0ED5}">
      <dgm:prSet/>
      <dgm:spPr/>
      <dgm:t>
        <a:bodyPr/>
        <a:lstStyle/>
        <a:p>
          <a:endParaRPr lang="pl-PL"/>
        </a:p>
      </dgm:t>
    </dgm:pt>
    <dgm:pt modelId="{ADE02C4F-9679-4E37-8783-8D49D133023E}">
      <dgm:prSet custT="1"/>
      <dgm:spPr/>
      <dgm:t>
        <a:bodyPr/>
        <a:lstStyle/>
        <a:p>
          <a:r>
            <a:rPr lang="pl-PL" sz="1500"/>
            <a:t>Badania sponsorowane</a:t>
          </a:r>
          <a:endParaRPr lang="pl-PL" sz="1500" dirty="0"/>
        </a:p>
      </dgm:t>
    </dgm:pt>
    <dgm:pt modelId="{692F7589-5607-4504-A821-6681C1BD1B15}" type="parTrans" cxnId="{CFA21865-5B97-4A4E-8EEA-CC5632F8B28E}">
      <dgm:prSet/>
      <dgm:spPr/>
      <dgm:t>
        <a:bodyPr/>
        <a:lstStyle/>
        <a:p>
          <a:endParaRPr lang="pl-PL"/>
        </a:p>
      </dgm:t>
    </dgm:pt>
    <dgm:pt modelId="{EF3D6829-F159-4DC0-BEF4-FC265EA8FEFE}" type="sibTrans" cxnId="{CFA21865-5B97-4A4E-8EEA-CC5632F8B28E}">
      <dgm:prSet/>
      <dgm:spPr/>
      <dgm:t>
        <a:bodyPr/>
        <a:lstStyle/>
        <a:p>
          <a:endParaRPr lang="pl-PL"/>
        </a:p>
      </dgm:t>
    </dgm:pt>
    <dgm:pt modelId="{C42BA300-7CC1-45AB-A1F5-1C88FE7836C9}">
      <dgm:prSet/>
      <dgm:spPr/>
      <dgm:t>
        <a:bodyPr/>
        <a:lstStyle/>
        <a:p>
          <a:r>
            <a:rPr lang="pl-PL"/>
            <a:t>Współdziałanie w organizacji imprez promujących sport i aktywność fizyczną </a:t>
          </a:r>
          <a:endParaRPr lang="pl-PL" dirty="0"/>
        </a:p>
      </dgm:t>
    </dgm:pt>
    <dgm:pt modelId="{1E2A185A-6F2B-4CA7-BB5F-C7F44B3D152A}" type="parTrans" cxnId="{82248924-323F-4E9E-9303-54E80774AD47}">
      <dgm:prSet/>
      <dgm:spPr/>
      <dgm:t>
        <a:bodyPr/>
        <a:lstStyle/>
        <a:p>
          <a:endParaRPr lang="pl-PL"/>
        </a:p>
      </dgm:t>
    </dgm:pt>
    <dgm:pt modelId="{24D4ED30-B710-4638-B332-CA87569E4CAA}" type="sibTrans" cxnId="{82248924-323F-4E9E-9303-54E80774AD47}">
      <dgm:prSet/>
      <dgm:spPr/>
      <dgm:t>
        <a:bodyPr/>
        <a:lstStyle/>
        <a:p>
          <a:endParaRPr lang="pl-PL"/>
        </a:p>
      </dgm:t>
    </dgm:pt>
    <dgm:pt modelId="{9DCDA821-5619-40D5-B4FF-933825D813F3}">
      <dgm:prSet/>
      <dgm:spPr/>
      <dgm:t>
        <a:bodyPr/>
        <a:lstStyle/>
        <a:p>
          <a:r>
            <a:rPr lang="pl-PL"/>
            <a:t>Organizacja imprez promujących sport i aktywność fizyczną</a:t>
          </a:r>
          <a:endParaRPr lang="pl-PL" dirty="0"/>
        </a:p>
      </dgm:t>
    </dgm:pt>
    <dgm:pt modelId="{648E6752-D2DB-4A32-9169-7C94FDBFE5F5}" type="parTrans" cxnId="{717ADA2C-9DAB-471E-A96B-B9D5A9F25855}">
      <dgm:prSet/>
      <dgm:spPr/>
      <dgm:t>
        <a:bodyPr/>
        <a:lstStyle/>
        <a:p>
          <a:endParaRPr lang="pl-PL"/>
        </a:p>
      </dgm:t>
    </dgm:pt>
    <dgm:pt modelId="{CF1558A1-89A1-4EBD-B05D-5206F2376582}" type="sibTrans" cxnId="{717ADA2C-9DAB-471E-A96B-B9D5A9F25855}">
      <dgm:prSet/>
      <dgm:spPr/>
      <dgm:t>
        <a:bodyPr/>
        <a:lstStyle/>
        <a:p>
          <a:endParaRPr lang="pl-PL"/>
        </a:p>
      </dgm:t>
    </dgm:pt>
    <dgm:pt modelId="{3F2BA17E-094D-47D8-A9BD-7C19D5DDCA36}">
      <dgm:prSet/>
      <dgm:spPr/>
      <dgm:t>
        <a:bodyPr/>
        <a:lstStyle/>
        <a:p>
          <a:r>
            <a:rPr lang="pl-PL"/>
            <a:t>Monografie i publikacji naukowych</a:t>
          </a:r>
          <a:endParaRPr lang="pl-PL" dirty="0"/>
        </a:p>
      </dgm:t>
    </dgm:pt>
    <dgm:pt modelId="{C9263F13-0876-43FB-9485-211F0CAD583E}" type="parTrans" cxnId="{4874B73D-59DA-4B49-91FF-3750C79A96B0}">
      <dgm:prSet/>
      <dgm:spPr/>
      <dgm:t>
        <a:bodyPr/>
        <a:lstStyle/>
        <a:p>
          <a:endParaRPr lang="pl-PL"/>
        </a:p>
      </dgm:t>
    </dgm:pt>
    <dgm:pt modelId="{117946E1-59A0-43CE-8FFB-B48C5D948957}" type="sibTrans" cxnId="{4874B73D-59DA-4B49-91FF-3750C79A96B0}">
      <dgm:prSet/>
      <dgm:spPr/>
      <dgm:t>
        <a:bodyPr/>
        <a:lstStyle/>
        <a:p>
          <a:endParaRPr lang="pl-PL"/>
        </a:p>
      </dgm:t>
    </dgm:pt>
    <dgm:pt modelId="{515F86CA-FDF9-4858-ADA7-2082AC6FEEA3}" type="pres">
      <dgm:prSet presAssocID="{7ADAF756-230B-47F3-B085-8C9007B280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C811B5D-F52B-46C5-8AE1-708A4E059740}" type="pres">
      <dgm:prSet presAssocID="{C080BF64-DF23-4492-8B04-80520E04FF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03CC60-345F-43D0-9E45-920D599FAC98}" type="pres">
      <dgm:prSet presAssocID="{B032FA3F-6F17-4F8B-A114-CF54254C2D80}" presName="sibTrans" presStyleCnt="0"/>
      <dgm:spPr/>
    </dgm:pt>
    <dgm:pt modelId="{4482983D-68B1-4DE2-91BF-3DAEF786503A}" type="pres">
      <dgm:prSet presAssocID="{7885EB01-0111-4489-A3D8-3C42F63FFD5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6702B3-3E79-4D73-93B1-329700123B64}" type="pres">
      <dgm:prSet presAssocID="{5390DD8A-46CD-45D7-AB46-D8ECD794B019}" presName="sibTrans" presStyleCnt="0"/>
      <dgm:spPr/>
    </dgm:pt>
    <dgm:pt modelId="{DDDF114A-2AB9-4A10-B2E9-D5D91D491D5D}" type="pres">
      <dgm:prSet presAssocID="{DC153E8B-7176-4D80-9F1E-5EAAF3B247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20E0B1B-5BBF-49ED-9E4A-E933C38AE084}" srcId="{7ADAF756-230B-47F3-B085-8C9007B28093}" destId="{C080BF64-DF23-4492-8B04-80520E04FF17}" srcOrd="0" destOrd="0" parTransId="{EF988AA4-4919-4308-96CB-52651F5801E4}" sibTransId="{B032FA3F-6F17-4F8B-A114-CF54254C2D80}"/>
    <dgm:cxn modelId="{464E44F3-5B0C-4717-9382-EF1FAAB1B4E7}" type="presOf" srcId="{C080BF64-DF23-4492-8B04-80520E04FF17}" destId="{FC811B5D-F52B-46C5-8AE1-708A4E059740}" srcOrd="0" destOrd="0" presId="urn:microsoft.com/office/officeart/2005/8/layout/hList6"/>
    <dgm:cxn modelId="{7374DC94-82D2-424B-8A44-E1905AFB00CB}" srcId="{C080BF64-DF23-4492-8B04-80520E04FF17}" destId="{9839CF5E-E448-429E-AAE2-E6322F80CD81}" srcOrd="2" destOrd="0" parTransId="{738EE05A-3BEB-4E9C-8995-B8D83C926A4D}" sibTransId="{F0859983-A56A-4202-BEF8-12505EF1DCE2}"/>
    <dgm:cxn modelId="{8F3E1F16-DC9C-4447-86B1-6E3705C847F8}" type="presOf" srcId="{54163EC0-E25A-4BA5-9FE1-2EB4D4A61416}" destId="{DDDF114A-2AB9-4A10-B2E9-D5D91D491D5D}" srcOrd="0" destOrd="1" presId="urn:microsoft.com/office/officeart/2005/8/layout/hList6"/>
    <dgm:cxn modelId="{A4FB977F-328B-460F-8AB3-341E59F18B25}" type="presOf" srcId="{D13B3918-7F8D-4C32-BABD-F780402B931F}" destId="{FC811B5D-F52B-46C5-8AE1-708A4E059740}" srcOrd="0" destOrd="1" presId="urn:microsoft.com/office/officeart/2005/8/layout/hList6"/>
    <dgm:cxn modelId="{7EA133F0-4BC8-4B0F-B0EF-A6EF5DCBE9C2}" srcId="{DC153E8B-7176-4D80-9F1E-5EAAF3B24700}" destId="{54163EC0-E25A-4BA5-9FE1-2EB4D4A61416}" srcOrd="0" destOrd="0" parTransId="{1E7ABDC4-E4D5-4C04-92B2-283D944D5453}" sibTransId="{6555D5B4-4DBA-4A07-9CA7-B94B7619F316}"/>
    <dgm:cxn modelId="{BC1903F9-BACC-4612-92DB-647CD3568FDC}" type="presOf" srcId="{077E3EA4-88C5-49A4-A113-07373BC96D22}" destId="{4482983D-68B1-4DE2-91BF-3DAEF786503A}" srcOrd="0" destOrd="2" presId="urn:microsoft.com/office/officeart/2005/8/layout/hList6"/>
    <dgm:cxn modelId="{4874B73D-59DA-4B49-91FF-3750C79A96B0}" srcId="{DC153E8B-7176-4D80-9F1E-5EAAF3B24700}" destId="{3F2BA17E-094D-47D8-A9BD-7C19D5DDCA36}" srcOrd="3" destOrd="0" parTransId="{C9263F13-0876-43FB-9485-211F0CAD583E}" sibTransId="{117946E1-59A0-43CE-8FFB-B48C5D948957}"/>
    <dgm:cxn modelId="{FA000A82-BEA8-47C3-AD2B-26F46CE1B578}" type="presOf" srcId="{EFE33D32-63BB-42F9-AB8B-B52EAAF52E29}" destId="{4482983D-68B1-4DE2-91BF-3DAEF786503A}" srcOrd="0" destOrd="1" presId="urn:microsoft.com/office/officeart/2005/8/layout/hList6"/>
    <dgm:cxn modelId="{AF4C6F13-215B-4172-8B9B-9D2947C105D6}" type="presOf" srcId="{7885EB01-0111-4489-A3D8-3C42F63FFD5E}" destId="{4482983D-68B1-4DE2-91BF-3DAEF786503A}" srcOrd="0" destOrd="0" presId="urn:microsoft.com/office/officeart/2005/8/layout/hList6"/>
    <dgm:cxn modelId="{CFA21865-5B97-4A4E-8EEA-CC5632F8B28E}" srcId="{7885EB01-0111-4489-A3D8-3C42F63FFD5E}" destId="{ADE02C4F-9679-4E37-8783-8D49D133023E}" srcOrd="6" destOrd="0" parTransId="{692F7589-5607-4504-A821-6681C1BD1B15}" sibTransId="{EF3D6829-F159-4DC0-BEF4-FC265EA8FEFE}"/>
    <dgm:cxn modelId="{A0917DEA-04EF-49D2-8EDF-E56F0F68003A}" srcId="{C080BF64-DF23-4492-8B04-80520E04FF17}" destId="{E14BC5BE-7479-405F-BE6A-73FA30610A8B}" srcOrd="1" destOrd="0" parTransId="{05119629-92D9-4273-8C5E-88EC3CCF6858}" sibTransId="{D69220DA-92F0-44B4-9AD5-08B9396B4D56}"/>
    <dgm:cxn modelId="{A873AB92-2E65-4746-8928-1DC521FE3A73}" type="presOf" srcId="{B23D7AAF-3A1F-4168-9A60-855D2710F744}" destId="{4482983D-68B1-4DE2-91BF-3DAEF786503A}" srcOrd="0" destOrd="6" presId="urn:microsoft.com/office/officeart/2005/8/layout/hList6"/>
    <dgm:cxn modelId="{83456091-2F06-402E-81E2-E58B940CBEB6}" srcId="{7ADAF756-230B-47F3-B085-8C9007B28093}" destId="{7885EB01-0111-4489-A3D8-3C42F63FFD5E}" srcOrd="1" destOrd="0" parTransId="{4B2F910C-FBC8-4FA4-97FE-387AA6E8E489}" sibTransId="{5390DD8A-46CD-45D7-AB46-D8ECD794B019}"/>
    <dgm:cxn modelId="{B09ABE1E-AE53-4D82-AD96-215DB0702177}" type="presOf" srcId="{ADE02C4F-9679-4E37-8783-8D49D133023E}" destId="{4482983D-68B1-4DE2-91BF-3DAEF786503A}" srcOrd="0" destOrd="7" presId="urn:microsoft.com/office/officeart/2005/8/layout/hList6"/>
    <dgm:cxn modelId="{8C782089-A2DC-4EEA-9E91-6268E7C637F2}" type="presOf" srcId="{C42BA300-7CC1-45AB-A1F5-1C88FE7836C9}" destId="{DDDF114A-2AB9-4A10-B2E9-D5D91D491D5D}" srcOrd="0" destOrd="2" presId="urn:microsoft.com/office/officeart/2005/8/layout/hList6"/>
    <dgm:cxn modelId="{25D105D0-1861-4960-8A81-2EBB380E98A7}" srcId="{7885EB01-0111-4489-A3D8-3C42F63FFD5E}" destId="{6FDA560B-5329-47D9-8D7B-85180F42DEB9}" srcOrd="4" destOrd="0" parTransId="{246843CF-0A35-48EB-B7A2-5C5D7C83D167}" sibTransId="{719F9E23-9FDD-4539-8C5D-F0B92881437C}"/>
    <dgm:cxn modelId="{1E6101CD-0DED-463D-8747-303D85778108}" type="presOf" srcId="{3F2BA17E-094D-47D8-A9BD-7C19D5DDCA36}" destId="{DDDF114A-2AB9-4A10-B2E9-D5D91D491D5D}" srcOrd="0" destOrd="4" presId="urn:microsoft.com/office/officeart/2005/8/layout/hList6"/>
    <dgm:cxn modelId="{D3DD0009-4724-47BA-AA72-0D5C34A87B20}" type="presOf" srcId="{DC153E8B-7176-4D80-9F1E-5EAAF3B24700}" destId="{DDDF114A-2AB9-4A10-B2E9-D5D91D491D5D}" srcOrd="0" destOrd="0" presId="urn:microsoft.com/office/officeart/2005/8/layout/hList6"/>
    <dgm:cxn modelId="{6972E4A3-5CE1-4EDB-8C28-A3E183319495}" type="presOf" srcId="{B1FC519A-B861-47D8-8FB1-EDBD6BF5B5D9}" destId="{FC811B5D-F52B-46C5-8AE1-708A4E059740}" srcOrd="0" destOrd="4" presId="urn:microsoft.com/office/officeart/2005/8/layout/hList6"/>
    <dgm:cxn modelId="{C6A94016-5D57-4881-8C9F-145B480CD787}" srcId="{7885EB01-0111-4489-A3D8-3C42F63FFD5E}" destId="{077E3EA4-88C5-49A4-A113-07373BC96D22}" srcOrd="1" destOrd="0" parTransId="{29556B5A-7861-4DA1-BD50-B608439CCF99}" sibTransId="{6C1116F6-BCFA-422D-ABFC-61033E343859}"/>
    <dgm:cxn modelId="{F8B7FFDB-0286-4437-B7A5-9DF174201FBE}" srcId="{7885EB01-0111-4489-A3D8-3C42F63FFD5E}" destId="{500928A5-BE6D-494A-B50F-42FDC6F6B76A}" srcOrd="2" destOrd="0" parTransId="{38BB6431-FAED-41C0-932D-4F8FC7D82127}" sibTransId="{41B04F07-7198-4737-AE4C-598DA0778197}"/>
    <dgm:cxn modelId="{8B7473B7-5469-4A15-894D-E052AE3CAF1D}" srcId="{7ADAF756-230B-47F3-B085-8C9007B28093}" destId="{DC153E8B-7176-4D80-9F1E-5EAAF3B24700}" srcOrd="2" destOrd="0" parTransId="{0DD9E5F4-05D7-461A-AA17-42C39BD50639}" sibTransId="{1A28CC3F-C9B5-4BB2-9A04-14A0CDD45399}"/>
    <dgm:cxn modelId="{B5302E9C-BBCF-4030-A849-959E74A63DEE}" type="presOf" srcId="{9839CF5E-E448-429E-AAE2-E6322F80CD81}" destId="{FC811B5D-F52B-46C5-8AE1-708A4E059740}" srcOrd="0" destOrd="3" presId="urn:microsoft.com/office/officeart/2005/8/layout/hList6"/>
    <dgm:cxn modelId="{87E6C152-9C91-4D05-8CCA-90EABC833F93}" srcId="{7885EB01-0111-4489-A3D8-3C42F63FFD5E}" destId="{12D71CB0-2B5E-47E1-81CA-4A319E27AEC2}" srcOrd="3" destOrd="0" parTransId="{3B58CFE4-9242-4579-B278-74FE36D07ABB}" sibTransId="{9F0656E4-2DEE-4FD4-816B-79E0C5B97663}"/>
    <dgm:cxn modelId="{82248924-323F-4E9E-9303-54E80774AD47}" srcId="{DC153E8B-7176-4D80-9F1E-5EAAF3B24700}" destId="{C42BA300-7CC1-45AB-A1F5-1C88FE7836C9}" srcOrd="1" destOrd="0" parTransId="{1E2A185A-6F2B-4CA7-BB5F-C7F44B3D152A}" sibTransId="{24D4ED30-B710-4638-B332-CA87569E4CAA}"/>
    <dgm:cxn modelId="{28F575A9-6D70-465E-9E91-B167814F1E78}" type="presOf" srcId="{6FDA560B-5329-47D9-8D7B-85180F42DEB9}" destId="{4482983D-68B1-4DE2-91BF-3DAEF786503A}" srcOrd="0" destOrd="5" presId="urn:microsoft.com/office/officeart/2005/8/layout/hList6"/>
    <dgm:cxn modelId="{A58D936E-1995-40CE-96E1-BA0C6E1ED45D}" srcId="{C080BF64-DF23-4492-8B04-80520E04FF17}" destId="{B1FC519A-B861-47D8-8FB1-EDBD6BF5B5D9}" srcOrd="3" destOrd="0" parTransId="{A0BF5F29-DEFF-491A-B388-F07DFABB843E}" sibTransId="{AD9AA9F9-91C0-4E2C-A849-FA04E4DDB2BE}"/>
    <dgm:cxn modelId="{53CF38CA-267F-4446-A775-46FAF21DA70D}" type="presOf" srcId="{12D71CB0-2B5E-47E1-81CA-4A319E27AEC2}" destId="{4482983D-68B1-4DE2-91BF-3DAEF786503A}" srcOrd="0" destOrd="4" presId="urn:microsoft.com/office/officeart/2005/8/layout/hList6"/>
    <dgm:cxn modelId="{C6AB0F4C-9BA1-47BF-BEB4-4396FD734F2A}" type="presOf" srcId="{7ADAF756-230B-47F3-B085-8C9007B28093}" destId="{515F86CA-FDF9-4858-ADA7-2082AC6FEEA3}" srcOrd="0" destOrd="0" presId="urn:microsoft.com/office/officeart/2005/8/layout/hList6"/>
    <dgm:cxn modelId="{97BBCD9F-9B8C-4CC7-905F-5A93ABEDE602}" srcId="{C080BF64-DF23-4492-8B04-80520E04FF17}" destId="{D13B3918-7F8D-4C32-BABD-F780402B931F}" srcOrd="0" destOrd="0" parTransId="{4197C899-ECD0-4D75-9424-5F66CFF12926}" sibTransId="{72440136-6386-459F-840A-2017C0C4560A}"/>
    <dgm:cxn modelId="{EDC13F0D-EF07-4D02-98D0-D83066FF16C1}" type="presOf" srcId="{9DCDA821-5619-40D5-B4FF-933825D813F3}" destId="{DDDF114A-2AB9-4A10-B2E9-D5D91D491D5D}" srcOrd="0" destOrd="3" presId="urn:microsoft.com/office/officeart/2005/8/layout/hList6"/>
    <dgm:cxn modelId="{717ADA2C-9DAB-471E-A96B-B9D5A9F25855}" srcId="{DC153E8B-7176-4D80-9F1E-5EAAF3B24700}" destId="{9DCDA821-5619-40D5-B4FF-933825D813F3}" srcOrd="2" destOrd="0" parTransId="{648E6752-D2DB-4A32-9169-7C94FDBFE5F5}" sibTransId="{CF1558A1-89A1-4EBD-B05D-5206F2376582}"/>
    <dgm:cxn modelId="{1007A657-6259-4821-8C5E-E044C16F0ED5}" srcId="{7885EB01-0111-4489-A3D8-3C42F63FFD5E}" destId="{B23D7AAF-3A1F-4168-9A60-855D2710F744}" srcOrd="5" destOrd="0" parTransId="{9454B3D2-DC79-4CD4-9A26-1B16C567A611}" sibTransId="{98E6518A-AF31-4E2C-8100-A83E77A678D5}"/>
    <dgm:cxn modelId="{997D5EDF-D5ED-480F-8C33-61ACBFCFB9C5}" srcId="{7885EB01-0111-4489-A3D8-3C42F63FFD5E}" destId="{EFE33D32-63BB-42F9-AB8B-B52EAAF52E29}" srcOrd="0" destOrd="0" parTransId="{AE0692EB-1227-4B08-BBA7-6ACD90861B4F}" sibTransId="{6C077B99-06F5-40B9-968E-8FA64E9278BB}"/>
    <dgm:cxn modelId="{2EB0B09C-5378-49FA-927C-46868DA5CB88}" type="presOf" srcId="{500928A5-BE6D-494A-B50F-42FDC6F6B76A}" destId="{4482983D-68B1-4DE2-91BF-3DAEF786503A}" srcOrd="0" destOrd="3" presId="urn:microsoft.com/office/officeart/2005/8/layout/hList6"/>
    <dgm:cxn modelId="{C65840DF-19B7-44BF-84DE-9538CE8C59F7}" type="presOf" srcId="{E14BC5BE-7479-405F-BE6A-73FA30610A8B}" destId="{FC811B5D-F52B-46C5-8AE1-708A4E059740}" srcOrd="0" destOrd="2" presId="urn:microsoft.com/office/officeart/2005/8/layout/hList6"/>
    <dgm:cxn modelId="{A79E4716-C048-46DE-A747-2206357F3C4C}" type="presParOf" srcId="{515F86CA-FDF9-4858-ADA7-2082AC6FEEA3}" destId="{FC811B5D-F52B-46C5-8AE1-708A4E059740}" srcOrd="0" destOrd="0" presId="urn:microsoft.com/office/officeart/2005/8/layout/hList6"/>
    <dgm:cxn modelId="{FEF0F213-4859-4BAB-89F0-92293E942C40}" type="presParOf" srcId="{515F86CA-FDF9-4858-ADA7-2082AC6FEEA3}" destId="{ED03CC60-345F-43D0-9E45-920D599FAC98}" srcOrd="1" destOrd="0" presId="urn:microsoft.com/office/officeart/2005/8/layout/hList6"/>
    <dgm:cxn modelId="{0F7401E0-D4F1-40B5-8B15-C95FA9ECD882}" type="presParOf" srcId="{515F86CA-FDF9-4858-ADA7-2082AC6FEEA3}" destId="{4482983D-68B1-4DE2-91BF-3DAEF786503A}" srcOrd="2" destOrd="0" presId="urn:microsoft.com/office/officeart/2005/8/layout/hList6"/>
    <dgm:cxn modelId="{EB95BF2E-E3E9-4573-AD6A-F0367327A67D}" type="presParOf" srcId="{515F86CA-FDF9-4858-ADA7-2082AC6FEEA3}" destId="{4A6702B3-3E79-4D73-93B1-329700123B64}" srcOrd="3" destOrd="0" presId="urn:microsoft.com/office/officeart/2005/8/layout/hList6"/>
    <dgm:cxn modelId="{3C3616F4-70A0-4DF0-9F23-B859030A872E}" type="presParOf" srcId="{515F86CA-FDF9-4858-ADA7-2082AC6FEEA3}" destId="{DDDF114A-2AB9-4A10-B2E9-D5D91D491D5D}" srcOrd="4" destOrd="0" presId="urn:microsoft.com/office/officeart/2005/8/layout/hList6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D82EEF-A81E-4AE5-8E46-8D530AA5FE0A}" type="doc">
      <dgm:prSet loTypeId="urn:microsoft.com/office/officeart/2005/8/layout/arrow5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CC11514-42D9-439C-9580-7B4078241D56}">
      <dgm:prSet phldrT="[Tekst]"/>
      <dgm:spPr/>
      <dgm:t>
        <a:bodyPr/>
        <a:lstStyle/>
        <a:p>
          <a:pPr algn="ctr">
            <a:buAutoNum type="arabicPeriod"/>
          </a:pPr>
          <a:r>
            <a:rPr lang="pl-PL" b="1" u="sng" dirty="0"/>
            <a:t>Uczelniane Projekty Badawcze</a:t>
          </a:r>
        </a:p>
        <a:p>
          <a:pPr algn="ctr">
            <a:buAutoNum type="arabicPeriod"/>
          </a:pPr>
          <a:endParaRPr lang="pl-PL" b="1" u="sng" dirty="0"/>
        </a:p>
        <a:p>
          <a:pPr algn="l">
            <a:buAutoNum type="arabicPeriod"/>
          </a:pPr>
          <a:r>
            <a:rPr lang="pl-PL" dirty="0"/>
            <a:t>1) Kandydaci na kierowników UPB (funkcję tę mogą sprawować wyłącznie osoby będące pracownikami AWF Katowice)</a:t>
          </a:r>
        </a:p>
        <a:p>
          <a:pPr algn="l">
            <a:buAutoNum type="arabicPeriod"/>
          </a:pPr>
          <a:r>
            <a:rPr lang="pl-PL" dirty="0"/>
            <a:t>2)Wniosek zgodny z zasadami finasowania badań naukowych w AWF Katowice</a:t>
          </a:r>
        </a:p>
      </dgm:t>
    </dgm:pt>
    <dgm:pt modelId="{2BA9058B-449E-4281-B94A-D2E75D307C6E}" type="parTrans" cxnId="{32631F6D-077D-41C4-B336-0B17DD2F43B5}">
      <dgm:prSet/>
      <dgm:spPr/>
      <dgm:t>
        <a:bodyPr/>
        <a:lstStyle/>
        <a:p>
          <a:endParaRPr lang="pl-PL"/>
        </a:p>
      </dgm:t>
    </dgm:pt>
    <dgm:pt modelId="{ED18A317-94D5-4E12-8992-065CA99DEF2E}" type="sibTrans" cxnId="{32631F6D-077D-41C4-B336-0B17DD2F43B5}">
      <dgm:prSet/>
      <dgm:spPr/>
      <dgm:t>
        <a:bodyPr/>
        <a:lstStyle/>
        <a:p>
          <a:endParaRPr lang="pl-PL"/>
        </a:p>
      </dgm:t>
    </dgm:pt>
    <dgm:pt modelId="{7230E67F-B997-4375-80AA-4C3B53D79621}">
      <dgm:prSet phldrT="[Tekst]"/>
      <dgm:spPr/>
      <dgm:t>
        <a:bodyPr/>
        <a:lstStyle/>
        <a:p>
          <a:pPr algn="ctr">
            <a:buAutoNum type="arabicPeriod"/>
          </a:pPr>
          <a:r>
            <a:rPr lang="pl-PL" b="1" u="sng" dirty="0"/>
            <a:t>Małe granty (monotematyczne projekty badawcze)</a:t>
          </a:r>
        </a:p>
        <a:p>
          <a:pPr algn="ctr">
            <a:buAutoNum type="arabicPeriod"/>
          </a:pPr>
          <a:endParaRPr lang="pl-PL" b="1" u="sng" dirty="0"/>
        </a:p>
        <a:p>
          <a:pPr algn="l">
            <a:buAutoNum type="arabicPeriod"/>
          </a:pPr>
          <a:r>
            <a:rPr lang="pl-PL" dirty="0"/>
            <a:t>1) Kandydaci na kierowników UPB (funkcję tę mogą sprawować wyłącznie osoby będące pracownikami AWF Katowice)</a:t>
          </a:r>
        </a:p>
        <a:p>
          <a:pPr algn="l">
            <a:buAutoNum type="arabicPeriod"/>
          </a:pPr>
          <a:r>
            <a:rPr lang="pl-PL" dirty="0"/>
            <a:t>2) Wniosek zgodny z zasadami finasowania badań naukowych w AWF</a:t>
          </a:r>
        </a:p>
      </dgm:t>
    </dgm:pt>
    <dgm:pt modelId="{9F9DC482-3CA8-40CC-8607-23BF9BE8E78B}" type="parTrans" cxnId="{37560C43-10E8-4518-ACC0-FA48E23C45D7}">
      <dgm:prSet/>
      <dgm:spPr/>
      <dgm:t>
        <a:bodyPr/>
        <a:lstStyle/>
        <a:p>
          <a:endParaRPr lang="pl-PL"/>
        </a:p>
      </dgm:t>
    </dgm:pt>
    <dgm:pt modelId="{AE466825-E58F-4ADD-A7F2-F3368F137E8E}" type="sibTrans" cxnId="{37560C43-10E8-4518-ACC0-FA48E23C45D7}">
      <dgm:prSet/>
      <dgm:spPr/>
      <dgm:t>
        <a:bodyPr/>
        <a:lstStyle/>
        <a:p>
          <a:endParaRPr lang="pl-PL"/>
        </a:p>
      </dgm:t>
    </dgm:pt>
    <dgm:pt modelId="{1B450EB3-0F8E-40D7-B668-5609AC24F574}" type="pres">
      <dgm:prSet presAssocID="{09D82EEF-A81E-4AE5-8E46-8D530AA5FE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E93A7EB-2E86-455E-ADDE-EF48DDC78F18}" type="pres">
      <dgm:prSet presAssocID="{DCC11514-42D9-439C-9580-7B4078241D56}" presName="arrow" presStyleLbl="node1" presStyleIdx="0" presStyleCnt="2" custScaleY="100102" custRadScaleRad="103052" custRadScaleInc="-68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353A24-B77F-492F-9DDA-A61193A833FF}" type="pres">
      <dgm:prSet presAssocID="{7230E67F-B997-4375-80AA-4C3B53D79621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DBFE7D-11AB-41BF-B658-091E7C2BA061}" type="presOf" srcId="{7230E67F-B997-4375-80AA-4C3B53D79621}" destId="{26353A24-B77F-492F-9DDA-A61193A833FF}" srcOrd="0" destOrd="0" presId="urn:microsoft.com/office/officeart/2005/8/layout/arrow5"/>
    <dgm:cxn modelId="{97C3874C-8EDD-4E65-9776-169C16609F6F}" type="presOf" srcId="{09D82EEF-A81E-4AE5-8E46-8D530AA5FE0A}" destId="{1B450EB3-0F8E-40D7-B668-5609AC24F574}" srcOrd="0" destOrd="0" presId="urn:microsoft.com/office/officeart/2005/8/layout/arrow5"/>
    <dgm:cxn modelId="{1290AD5C-D4A6-4174-B5CD-30F520562D89}" type="presOf" srcId="{DCC11514-42D9-439C-9580-7B4078241D56}" destId="{3E93A7EB-2E86-455E-ADDE-EF48DDC78F18}" srcOrd="0" destOrd="0" presId="urn:microsoft.com/office/officeart/2005/8/layout/arrow5"/>
    <dgm:cxn modelId="{32631F6D-077D-41C4-B336-0B17DD2F43B5}" srcId="{09D82EEF-A81E-4AE5-8E46-8D530AA5FE0A}" destId="{DCC11514-42D9-439C-9580-7B4078241D56}" srcOrd="0" destOrd="0" parTransId="{2BA9058B-449E-4281-B94A-D2E75D307C6E}" sibTransId="{ED18A317-94D5-4E12-8992-065CA99DEF2E}"/>
    <dgm:cxn modelId="{37560C43-10E8-4518-ACC0-FA48E23C45D7}" srcId="{09D82EEF-A81E-4AE5-8E46-8D530AA5FE0A}" destId="{7230E67F-B997-4375-80AA-4C3B53D79621}" srcOrd="1" destOrd="0" parTransId="{9F9DC482-3CA8-40CC-8607-23BF9BE8E78B}" sibTransId="{AE466825-E58F-4ADD-A7F2-F3368F137E8E}"/>
    <dgm:cxn modelId="{4DBEF306-C96B-4FC1-BE51-8133F9150038}" type="presParOf" srcId="{1B450EB3-0F8E-40D7-B668-5609AC24F574}" destId="{3E93A7EB-2E86-455E-ADDE-EF48DDC78F18}" srcOrd="0" destOrd="0" presId="urn:microsoft.com/office/officeart/2005/8/layout/arrow5"/>
    <dgm:cxn modelId="{DC5C1D2D-A0FE-4877-8100-949C57604925}" type="presParOf" srcId="{1B450EB3-0F8E-40D7-B668-5609AC24F574}" destId="{26353A24-B77F-492F-9DDA-A61193A833FF}" srcOrd="1" destOrd="0" presId="urn:microsoft.com/office/officeart/2005/8/layout/arrow5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8B8958-88CF-4AB4-9FEF-6661E44794DE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361E23-C50A-448A-A941-5CCBF40CF6B8}">
      <dgm:prSet custT="1"/>
      <dgm:spPr/>
      <dgm:t>
        <a:bodyPr/>
        <a:lstStyle/>
        <a:p>
          <a:r>
            <a:rPr lang="pl-PL" sz="1400"/>
            <a:t>Department of Biology, Medicine and Heath Manchester University, UK</a:t>
          </a:r>
          <a:endParaRPr lang="en-US" sz="1400"/>
        </a:p>
      </dgm:t>
    </dgm:pt>
    <dgm:pt modelId="{658488D1-C735-476A-80D3-0CA73EE19932}" type="parTrans" cxnId="{A37A5F4A-2C6F-4907-881C-F007C2CEE726}">
      <dgm:prSet/>
      <dgm:spPr/>
      <dgm:t>
        <a:bodyPr/>
        <a:lstStyle/>
        <a:p>
          <a:endParaRPr lang="en-US"/>
        </a:p>
      </dgm:t>
    </dgm:pt>
    <dgm:pt modelId="{45762B4E-D4C5-4B49-A19E-87A29767022A}" type="sibTrans" cxnId="{A37A5F4A-2C6F-4907-881C-F007C2CEE726}">
      <dgm:prSet phldrT="1" custT="1"/>
      <dgm:spPr/>
      <dgm:t>
        <a:bodyPr/>
        <a:lstStyle/>
        <a:p>
          <a:r>
            <a:rPr lang="en-US" sz="1400"/>
            <a:t>1</a:t>
          </a:r>
        </a:p>
      </dgm:t>
    </dgm:pt>
    <dgm:pt modelId="{ACDF1CE5-4576-4D5F-B21B-0BF654A9B153}">
      <dgm:prSet custT="1"/>
      <dgm:spPr/>
      <dgm:t>
        <a:bodyPr/>
        <a:lstStyle/>
        <a:p>
          <a:r>
            <a:rPr lang="en-GB" sz="1400"/>
            <a:t>Department of Lung Diseases and Tuberculosis, Medical, University of Silesia, Zabrze, Poland </a:t>
          </a:r>
          <a:endParaRPr lang="en-US" sz="1400"/>
        </a:p>
      </dgm:t>
    </dgm:pt>
    <dgm:pt modelId="{EAC22732-E703-4E3B-94CE-395B605CCDF2}" type="parTrans" cxnId="{06DAD2B0-5AC3-454A-AAEA-DB106FA5CACC}">
      <dgm:prSet/>
      <dgm:spPr/>
      <dgm:t>
        <a:bodyPr/>
        <a:lstStyle/>
        <a:p>
          <a:endParaRPr lang="en-US"/>
        </a:p>
      </dgm:t>
    </dgm:pt>
    <dgm:pt modelId="{5A6B74AB-D360-48C4-817F-5787CE7628CC}" type="sibTrans" cxnId="{06DAD2B0-5AC3-454A-AAEA-DB106FA5CACC}">
      <dgm:prSet phldrT="2" custT="1"/>
      <dgm:spPr/>
      <dgm:t>
        <a:bodyPr/>
        <a:lstStyle/>
        <a:p>
          <a:r>
            <a:rPr lang="en-US" sz="1400"/>
            <a:t>2</a:t>
          </a:r>
        </a:p>
      </dgm:t>
    </dgm:pt>
    <dgm:pt modelId="{A47324B0-AF44-4B30-BA2F-3796CF03E98F}">
      <dgm:prSet custT="1"/>
      <dgm:spPr/>
      <dgm:t>
        <a:bodyPr/>
        <a:lstStyle/>
        <a:p>
          <a:r>
            <a:rPr lang="en-GB" sz="1400"/>
            <a:t>Department of </a:t>
          </a:r>
          <a:r>
            <a:rPr lang="pl-PL" sz="1400"/>
            <a:t>Cardiology</a:t>
          </a:r>
          <a:r>
            <a:rPr lang="en-GB" sz="1400"/>
            <a:t>, Medical, University of Silesia, Zabrze, Poland </a:t>
          </a:r>
          <a:endParaRPr lang="en-US" sz="1400"/>
        </a:p>
      </dgm:t>
    </dgm:pt>
    <dgm:pt modelId="{543F935A-99D7-4127-92CE-F1DEE5506ED7}" type="parTrans" cxnId="{417DEB0C-1580-49B4-ADBA-C4E4483F7078}">
      <dgm:prSet/>
      <dgm:spPr/>
      <dgm:t>
        <a:bodyPr/>
        <a:lstStyle/>
        <a:p>
          <a:endParaRPr lang="en-US"/>
        </a:p>
      </dgm:t>
    </dgm:pt>
    <dgm:pt modelId="{66C5E5E1-C4F7-4879-BB3F-50C0DB24CDB2}" type="sibTrans" cxnId="{417DEB0C-1580-49B4-ADBA-C4E4483F7078}">
      <dgm:prSet phldrT="3" custT="1"/>
      <dgm:spPr/>
      <dgm:t>
        <a:bodyPr/>
        <a:lstStyle/>
        <a:p>
          <a:r>
            <a:rPr lang="en-US" sz="1400"/>
            <a:t>3</a:t>
          </a:r>
        </a:p>
      </dgm:t>
    </dgm:pt>
    <dgm:pt modelId="{C0E8BDE7-B027-4FDC-AAA3-9D20559C634C}">
      <dgm:prSet custT="1"/>
      <dgm:spPr/>
      <dgm:t>
        <a:bodyPr/>
        <a:lstStyle/>
        <a:p>
          <a:r>
            <a:rPr lang="en-US" sz="1400"/>
            <a:t>Department of Physiotherapy, Medical School University Chieti, Italy</a:t>
          </a:r>
        </a:p>
      </dgm:t>
    </dgm:pt>
    <dgm:pt modelId="{61C48885-916B-419C-972E-27E1C4B0B3ED}" type="parTrans" cxnId="{23C2F121-C4EA-4272-892D-34704109B84A}">
      <dgm:prSet/>
      <dgm:spPr/>
      <dgm:t>
        <a:bodyPr/>
        <a:lstStyle/>
        <a:p>
          <a:endParaRPr lang="en-US"/>
        </a:p>
      </dgm:t>
    </dgm:pt>
    <dgm:pt modelId="{5DD79147-5ABF-4CE1-9A8E-8C53E23DB818}" type="sibTrans" cxnId="{23C2F121-C4EA-4272-892D-34704109B84A}">
      <dgm:prSet phldrT="4" custT="1"/>
      <dgm:spPr/>
      <dgm:t>
        <a:bodyPr/>
        <a:lstStyle/>
        <a:p>
          <a:r>
            <a:rPr lang="en-US" sz="1400"/>
            <a:t>4</a:t>
          </a:r>
        </a:p>
      </dgm:t>
    </dgm:pt>
    <dgm:pt modelId="{3E59F9FB-9A39-4CFF-92F6-BCB03481966A}">
      <dgm:prSet custT="1"/>
      <dgm:spPr/>
      <dgm:t>
        <a:bodyPr/>
        <a:lstStyle/>
        <a:p>
          <a:r>
            <a:rPr lang="pl-PL" sz="1200" dirty="0" err="1"/>
            <a:t>Department</a:t>
          </a:r>
          <a:r>
            <a:rPr lang="pl-PL" sz="1200" dirty="0"/>
            <a:t> of </a:t>
          </a:r>
          <a:r>
            <a:rPr lang="pl-PL" sz="1200" dirty="0" err="1"/>
            <a:t>Physiology</a:t>
          </a:r>
          <a:r>
            <a:rPr lang="pl-PL" sz="1200" dirty="0"/>
            <a:t> and </a:t>
          </a:r>
          <a:r>
            <a:rPr lang="pl-PL" sz="1200" dirty="0" err="1"/>
            <a:t>Biomechanics</a:t>
          </a:r>
          <a:r>
            <a:rPr lang="pl-PL" sz="1200" dirty="0"/>
            <a:t>, </a:t>
          </a:r>
          <a:r>
            <a:rPr lang="pl-PL" sz="1200" dirty="0" err="1"/>
            <a:t>Laboratory</a:t>
          </a:r>
          <a:r>
            <a:rPr lang="pl-PL" sz="1200" dirty="0"/>
            <a:t> of Extreme </a:t>
          </a:r>
          <a:r>
            <a:rPr lang="pl-PL" sz="1200" dirty="0" err="1"/>
            <a:t>Loading</a:t>
          </a:r>
          <a:r>
            <a:rPr lang="pl-PL" sz="1200" dirty="0"/>
            <a:t>, Charles University </a:t>
          </a:r>
          <a:r>
            <a:rPr lang="pl-PL" sz="1200" dirty="0" err="1"/>
            <a:t>Prague</a:t>
          </a:r>
          <a:r>
            <a:rPr lang="pl-PL" sz="1200" dirty="0"/>
            <a:t>, Czech Republic </a:t>
          </a:r>
          <a:endParaRPr lang="en-US" sz="1200" dirty="0"/>
        </a:p>
      </dgm:t>
    </dgm:pt>
    <dgm:pt modelId="{9FA6B4E2-8B73-43E8-9B7A-A50E6425DFA5}" type="parTrans" cxnId="{E4AC6380-6223-44CD-95E4-349E5A428AB8}">
      <dgm:prSet/>
      <dgm:spPr/>
      <dgm:t>
        <a:bodyPr/>
        <a:lstStyle/>
        <a:p>
          <a:endParaRPr lang="en-US"/>
        </a:p>
      </dgm:t>
    </dgm:pt>
    <dgm:pt modelId="{085F638B-3C43-4533-922D-EFCFE613FC4D}" type="sibTrans" cxnId="{E4AC6380-6223-44CD-95E4-349E5A428AB8}">
      <dgm:prSet phldrT="5" custT="1"/>
      <dgm:spPr/>
      <dgm:t>
        <a:bodyPr/>
        <a:lstStyle/>
        <a:p>
          <a:r>
            <a:rPr lang="en-US" sz="1400"/>
            <a:t>5</a:t>
          </a:r>
        </a:p>
      </dgm:t>
    </dgm:pt>
    <dgm:pt modelId="{0C2DE029-B966-4A88-8F75-A13D9986022D}">
      <dgm:prSet custT="1"/>
      <dgm:spPr/>
      <dgm:t>
        <a:bodyPr/>
        <a:lstStyle/>
        <a:p>
          <a:r>
            <a:rPr lang="pl-PL" sz="1400"/>
            <a:t>Department of Neuroscience Universita degli Studi G. d’Annunzio w Chieti-Pescara, Italy</a:t>
          </a:r>
          <a:endParaRPr lang="en-US" sz="1400"/>
        </a:p>
      </dgm:t>
    </dgm:pt>
    <dgm:pt modelId="{57D2CC46-D9A2-42A9-895F-F3DA69CDF688}" type="parTrans" cxnId="{1B535E55-3113-4CB7-B0BF-7C13B9E04B31}">
      <dgm:prSet/>
      <dgm:spPr/>
      <dgm:t>
        <a:bodyPr/>
        <a:lstStyle/>
        <a:p>
          <a:endParaRPr lang="en-US"/>
        </a:p>
      </dgm:t>
    </dgm:pt>
    <dgm:pt modelId="{0D91DAEB-263A-4ABF-8977-28155EE6328C}" type="sibTrans" cxnId="{1B535E55-3113-4CB7-B0BF-7C13B9E04B31}">
      <dgm:prSet phldrT="6" custT="1"/>
      <dgm:spPr/>
      <dgm:t>
        <a:bodyPr/>
        <a:lstStyle/>
        <a:p>
          <a:r>
            <a:rPr lang="en-US" sz="1400"/>
            <a:t>6</a:t>
          </a:r>
        </a:p>
      </dgm:t>
    </dgm:pt>
    <dgm:pt modelId="{A28BC6E9-BAE1-4E08-9A87-4C23D5290D03}">
      <dgm:prSet custT="1"/>
      <dgm:spPr/>
      <dgm:t>
        <a:bodyPr/>
        <a:lstStyle/>
        <a:p>
          <a:r>
            <a:rPr lang="en-US" sz="1400"/>
            <a:t>Department of Biological Sciences, Thompson Rivers University Kamloops, BC </a:t>
          </a:r>
          <a:r>
            <a:rPr lang="pl-PL" sz="1400"/>
            <a:t>Canada</a:t>
          </a:r>
          <a:endParaRPr lang="en-US" sz="1400"/>
        </a:p>
      </dgm:t>
    </dgm:pt>
    <dgm:pt modelId="{2A46FB44-05F1-4B02-9194-1BE747590C39}" type="parTrans" cxnId="{365E1A59-F06A-4EFA-92AE-C96A1DCDA26C}">
      <dgm:prSet/>
      <dgm:spPr/>
      <dgm:t>
        <a:bodyPr/>
        <a:lstStyle/>
        <a:p>
          <a:endParaRPr lang="en-US"/>
        </a:p>
      </dgm:t>
    </dgm:pt>
    <dgm:pt modelId="{F5E7ADD0-DCBE-48D8-B67F-4CB86E2D1934}" type="sibTrans" cxnId="{365E1A59-F06A-4EFA-92AE-C96A1DCDA26C}">
      <dgm:prSet phldrT="7" custT="1"/>
      <dgm:spPr/>
      <dgm:t>
        <a:bodyPr/>
        <a:lstStyle/>
        <a:p>
          <a:r>
            <a:rPr lang="en-US" sz="1400"/>
            <a:t>7</a:t>
          </a:r>
        </a:p>
      </dgm:t>
    </dgm:pt>
    <dgm:pt modelId="{73AFA6D1-3304-4609-9707-C462ABCDA50A}">
      <dgm:prSet custT="1"/>
      <dgm:spPr/>
      <dgm:t>
        <a:bodyPr/>
        <a:lstStyle/>
        <a:p>
          <a:r>
            <a:rPr lang="en-US" sz="1400"/>
            <a:t>Faculty of Biomedical Engineering / Department of Biomechatronics Zabrze, Poland</a:t>
          </a:r>
        </a:p>
      </dgm:t>
    </dgm:pt>
    <dgm:pt modelId="{BE56E8DA-A0B2-435E-8B46-7D69B9A2C9B1}" type="parTrans" cxnId="{BEB7CFBB-6B4A-4BC1-9E02-B8FCC58CF6D4}">
      <dgm:prSet/>
      <dgm:spPr/>
      <dgm:t>
        <a:bodyPr/>
        <a:lstStyle/>
        <a:p>
          <a:endParaRPr lang="en-US"/>
        </a:p>
      </dgm:t>
    </dgm:pt>
    <dgm:pt modelId="{7E50ECCA-49E6-4141-A026-47F7991B1B93}" type="sibTrans" cxnId="{BEB7CFBB-6B4A-4BC1-9E02-B8FCC58CF6D4}">
      <dgm:prSet phldrT="8" custT="1"/>
      <dgm:spPr/>
      <dgm:t>
        <a:bodyPr/>
        <a:lstStyle/>
        <a:p>
          <a:r>
            <a:rPr lang="en-US" sz="1400"/>
            <a:t>8</a:t>
          </a:r>
        </a:p>
      </dgm:t>
    </dgm:pt>
    <dgm:pt modelId="{8F6EB6EA-599F-4CC2-9B41-44637633FD83}" type="pres">
      <dgm:prSet presAssocID="{5C8B8958-88CF-4AB4-9FEF-6661E44794D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FB65F56-D92D-4C8F-90B5-A3E0D158CB21}" type="pres">
      <dgm:prSet presAssocID="{DB361E23-C50A-448A-A941-5CCBF40CF6B8}" presName="compositeNode" presStyleCnt="0"/>
      <dgm:spPr/>
    </dgm:pt>
    <dgm:pt modelId="{42EAC376-D1EE-4A4B-87D8-DC8DD01AFCED}" type="pres">
      <dgm:prSet presAssocID="{DB361E23-C50A-448A-A941-5CCBF40CF6B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6AF837-1A8B-4883-A4EC-EEA52EA936AC}" type="pres">
      <dgm:prSet presAssocID="{DB361E23-C50A-448A-A941-5CCBF40CF6B8}" presName="parSh" presStyleCnt="0"/>
      <dgm:spPr/>
    </dgm:pt>
    <dgm:pt modelId="{EA4A062A-8DEB-470D-8981-C2F4833D3D1B}" type="pres">
      <dgm:prSet presAssocID="{DB361E23-C50A-448A-A941-5CCBF40CF6B8}" presName="lineNode" presStyleLbl="alignAccFollowNode1" presStyleIdx="0" presStyleCnt="24"/>
      <dgm:spPr/>
    </dgm:pt>
    <dgm:pt modelId="{F73F4F4A-E306-4AA9-BE9E-F1748C8D77DB}" type="pres">
      <dgm:prSet presAssocID="{DB361E23-C50A-448A-A941-5CCBF40CF6B8}" presName="lineArrowNode" presStyleLbl="alignAccFollowNode1" presStyleIdx="1" presStyleCnt="24"/>
      <dgm:spPr/>
    </dgm:pt>
    <dgm:pt modelId="{F7A03A3D-35D4-42F6-B37A-8276102F075F}" type="pres">
      <dgm:prSet presAssocID="{45762B4E-D4C5-4B49-A19E-87A29767022A}" presName="sibTransNodeCircle" presStyleLbl="alignNode1" presStyleIdx="0" presStyleCnt="8">
        <dgm:presLayoutVars>
          <dgm:chMax val="0"/>
          <dgm:bulletEnabled/>
        </dgm:presLayoutVars>
      </dgm:prSet>
      <dgm:spPr/>
      <dgm:t>
        <a:bodyPr/>
        <a:lstStyle/>
        <a:p>
          <a:endParaRPr lang="pl-PL"/>
        </a:p>
      </dgm:t>
    </dgm:pt>
    <dgm:pt modelId="{F1E00543-1CE3-43FB-B030-7842D925CB41}" type="pres">
      <dgm:prSet presAssocID="{45762B4E-D4C5-4B49-A19E-87A29767022A}" presName="spacerBetweenCircleAndCallout" presStyleCnt="0">
        <dgm:presLayoutVars/>
      </dgm:prSet>
      <dgm:spPr/>
    </dgm:pt>
    <dgm:pt modelId="{D272359D-957F-4BC0-BD46-965663D029E6}" type="pres">
      <dgm:prSet presAssocID="{DB361E23-C50A-448A-A941-5CCBF40CF6B8}" presName="nodeText" presStyleLbl="alignAccFollowNode1" presStyleIdx="2" presStyleCnt="24" custLinFactNeighborX="-909" custLinFactNeighborY="4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580C1D-AEB0-4F1C-99B4-9266FE38A5B6}" type="pres">
      <dgm:prSet presAssocID="{45762B4E-D4C5-4B49-A19E-87A29767022A}" presName="sibTransComposite" presStyleCnt="0"/>
      <dgm:spPr/>
    </dgm:pt>
    <dgm:pt modelId="{E4EC6B3B-8CE4-45A0-BEF4-6E05CDC1FF01}" type="pres">
      <dgm:prSet presAssocID="{ACDF1CE5-4576-4D5F-B21B-0BF654A9B153}" presName="compositeNode" presStyleCnt="0"/>
      <dgm:spPr/>
    </dgm:pt>
    <dgm:pt modelId="{95DA7316-6C9D-4272-B27A-AAA69DB64B04}" type="pres">
      <dgm:prSet presAssocID="{ACDF1CE5-4576-4D5F-B21B-0BF654A9B15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6307EBA-1161-4FC7-8FE4-BB4345594B84}" type="pres">
      <dgm:prSet presAssocID="{ACDF1CE5-4576-4D5F-B21B-0BF654A9B153}" presName="parSh" presStyleCnt="0"/>
      <dgm:spPr/>
    </dgm:pt>
    <dgm:pt modelId="{D28796E8-9510-4B54-B620-E2ECBF18553F}" type="pres">
      <dgm:prSet presAssocID="{ACDF1CE5-4576-4D5F-B21B-0BF654A9B153}" presName="lineNode" presStyleLbl="alignAccFollowNode1" presStyleIdx="3" presStyleCnt="24"/>
      <dgm:spPr/>
    </dgm:pt>
    <dgm:pt modelId="{7526EE61-BFFC-4B0A-A16C-5FBA633CD11C}" type="pres">
      <dgm:prSet presAssocID="{ACDF1CE5-4576-4D5F-B21B-0BF654A9B153}" presName="lineArrowNode" presStyleLbl="alignAccFollowNode1" presStyleIdx="4" presStyleCnt="24"/>
      <dgm:spPr/>
    </dgm:pt>
    <dgm:pt modelId="{E31F1B0E-AE5B-4D2C-904F-975953C4D674}" type="pres">
      <dgm:prSet presAssocID="{5A6B74AB-D360-48C4-817F-5787CE7628CC}" presName="sibTransNodeCircle" presStyleLbl="alignNode1" presStyleIdx="1" presStyleCnt="8">
        <dgm:presLayoutVars>
          <dgm:chMax val="0"/>
          <dgm:bulletEnabled/>
        </dgm:presLayoutVars>
      </dgm:prSet>
      <dgm:spPr/>
      <dgm:t>
        <a:bodyPr/>
        <a:lstStyle/>
        <a:p>
          <a:endParaRPr lang="pl-PL"/>
        </a:p>
      </dgm:t>
    </dgm:pt>
    <dgm:pt modelId="{91D1F9D6-DF91-4850-8731-A9B9B4FF34EC}" type="pres">
      <dgm:prSet presAssocID="{5A6B74AB-D360-48C4-817F-5787CE7628CC}" presName="spacerBetweenCircleAndCallout" presStyleCnt="0">
        <dgm:presLayoutVars/>
      </dgm:prSet>
      <dgm:spPr/>
    </dgm:pt>
    <dgm:pt modelId="{560DD7F2-B012-4580-B663-DAE6F3C25CB5}" type="pres">
      <dgm:prSet presAssocID="{ACDF1CE5-4576-4D5F-B21B-0BF654A9B153}" presName="nodeText" presStyleLbl="alignAccFollowNode1" presStyleIdx="5" presStyleCnt="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857FCE-E81F-44B6-A22E-13792029611A}" type="pres">
      <dgm:prSet presAssocID="{5A6B74AB-D360-48C4-817F-5787CE7628CC}" presName="sibTransComposite" presStyleCnt="0"/>
      <dgm:spPr/>
    </dgm:pt>
    <dgm:pt modelId="{00A45247-C0BF-478E-ACD1-2CF98ECDD74D}" type="pres">
      <dgm:prSet presAssocID="{A47324B0-AF44-4B30-BA2F-3796CF03E98F}" presName="compositeNode" presStyleCnt="0"/>
      <dgm:spPr/>
    </dgm:pt>
    <dgm:pt modelId="{C79720F3-22F9-45D1-AD08-E8EDA9762522}" type="pres">
      <dgm:prSet presAssocID="{A47324B0-AF44-4B30-BA2F-3796CF03E98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44FF06A-20C9-4C87-90FD-E1D2C3556059}" type="pres">
      <dgm:prSet presAssocID="{A47324B0-AF44-4B30-BA2F-3796CF03E98F}" presName="parSh" presStyleCnt="0"/>
      <dgm:spPr/>
    </dgm:pt>
    <dgm:pt modelId="{DCF4CF1D-091D-41C5-BCF7-0002CEA8FBD4}" type="pres">
      <dgm:prSet presAssocID="{A47324B0-AF44-4B30-BA2F-3796CF03E98F}" presName="lineNode" presStyleLbl="alignAccFollowNode1" presStyleIdx="6" presStyleCnt="24"/>
      <dgm:spPr/>
    </dgm:pt>
    <dgm:pt modelId="{71511C29-0004-4B4B-A07A-2D98AA9C5B4E}" type="pres">
      <dgm:prSet presAssocID="{A47324B0-AF44-4B30-BA2F-3796CF03E98F}" presName="lineArrowNode" presStyleLbl="alignAccFollowNode1" presStyleIdx="7" presStyleCnt="24"/>
      <dgm:spPr/>
    </dgm:pt>
    <dgm:pt modelId="{0EB0ADBC-B0A6-4F22-8C88-4E63AC5738AF}" type="pres">
      <dgm:prSet presAssocID="{66C5E5E1-C4F7-4879-BB3F-50C0DB24CDB2}" presName="sibTransNodeCircle" presStyleLbl="alignNode1" presStyleIdx="2" presStyleCnt="8">
        <dgm:presLayoutVars>
          <dgm:chMax val="0"/>
          <dgm:bulletEnabled/>
        </dgm:presLayoutVars>
      </dgm:prSet>
      <dgm:spPr/>
      <dgm:t>
        <a:bodyPr/>
        <a:lstStyle/>
        <a:p>
          <a:endParaRPr lang="pl-PL"/>
        </a:p>
      </dgm:t>
    </dgm:pt>
    <dgm:pt modelId="{9486595A-3841-40CE-B39D-9AFDB5A43FC8}" type="pres">
      <dgm:prSet presAssocID="{66C5E5E1-C4F7-4879-BB3F-50C0DB24CDB2}" presName="spacerBetweenCircleAndCallout" presStyleCnt="0">
        <dgm:presLayoutVars/>
      </dgm:prSet>
      <dgm:spPr/>
    </dgm:pt>
    <dgm:pt modelId="{54319805-CD4B-4B10-AD32-C0BCB7CACB71}" type="pres">
      <dgm:prSet presAssocID="{A47324B0-AF44-4B30-BA2F-3796CF03E98F}" presName="nodeText" presStyleLbl="alignAccFollowNode1" presStyleIdx="8" presStyleCnt="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D985978-0FD4-4F0C-9C11-74F8BE131450}" type="pres">
      <dgm:prSet presAssocID="{66C5E5E1-C4F7-4879-BB3F-50C0DB24CDB2}" presName="sibTransComposite" presStyleCnt="0"/>
      <dgm:spPr/>
    </dgm:pt>
    <dgm:pt modelId="{1FE3A55B-6822-429C-A5DA-43BD59DCE2D8}" type="pres">
      <dgm:prSet presAssocID="{C0E8BDE7-B027-4FDC-AAA3-9D20559C634C}" presName="compositeNode" presStyleCnt="0"/>
      <dgm:spPr/>
    </dgm:pt>
    <dgm:pt modelId="{AE365998-9E04-4550-A201-C69BE924DD61}" type="pres">
      <dgm:prSet presAssocID="{C0E8BDE7-B027-4FDC-AAA3-9D20559C634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409A719-E7E5-40A1-9D94-A3E761E360E1}" type="pres">
      <dgm:prSet presAssocID="{C0E8BDE7-B027-4FDC-AAA3-9D20559C634C}" presName="parSh" presStyleCnt="0"/>
      <dgm:spPr/>
    </dgm:pt>
    <dgm:pt modelId="{61E672B8-0FE4-4BC7-B8C8-B234C0FB7923}" type="pres">
      <dgm:prSet presAssocID="{C0E8BDE7-B027-4FDC-AAA3-9D20559C634C}" presName="lineNode" presStyleLbl="alignAccFollowNode1" presStyleIdx="9" presStyleCnt="24"/>
      <dgm:spPr/>
    </dgm:pt>
    <dgm:pt modelId="{6D1F5673-EBCB-466A-9CA7-3C1AFB2AFA8E}" type="pres">
      <dgm:prSet presAssocID="{C0E8BDE7-B027-4FDC-AAA3-9D20559C634C}" presName="lineArrowNode" presStyleLbl="alignAccFollowNode1" presStyleIdx="10" presStyleCnt="24"/>
      <dgm:spPr/>
    </dgm:pt>
    <dgm:pt modelId="{2D78696C-E15C-4269-8178-D4BF5C26A95D}" type="pres">
      <dgm:prSet presAssocID="{5DD79147-5ABF-4CE1-9A8E-8C53E23DB818}" presName="sibTransNodeCircle" presStyleLbl="alignNode1" presStyleIdx="3" presStyleCnt="8">
        <dgm:presLayoutVars>
          <dgm:chMax val="0"/>
          <dgm:bulletEnabled/>
        </dgm:presLayoutVars>
      </dgm:prSet>
      <dgm:spPr/>
      <dgm:t>
        <a:bodyPr/>
        <a:lstStyle/>
        <a:p>
          <a:endParaRPr lang="pl-PL"/>
        </a:p>
      </dgm:t>
    </dgm:pt>
    <dgm:pt modelId="{B56E1CBD-7103-4D76-B913-FB91F4563E6D}" type="pres">
      <dgm:prSet presAssocID="{5DD79147-5ABF-4CE1-9A8E-8C53E23DB818}" presName="spacerBetweenCircleAndCallout" presStyleCnt="0">
        <dgm:presLayoutVars/>
      </dgm:prSet>
      <dgm:spPr/>
    </dgm:pt>
    <dgm:pt modelId="{E073E615-1AD8-4EDD-8DF9-A8EC71809421}" type="pres">
      <dgm:prSet presAssocID="{C0E8BDE7-B027-4FDC-AAA3-9D20559C634C}" presName="nodeText" presStyleLbl="alignAccFollowNode1" presStyleIdx="11" presStyleCnt="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539808-866B-4DB9-AC0C-4EEA8DD106F4}" type="pres">
      <dgm:prSet presAssocID="{5DD79147-5ABF-4CE1-9A8E-8C53E23DB818}" presName="sibTransComposite" presStyleCnt="0"/>
      <dgm:spPr/>
    </dgm:pt>
    <dgm:pt modelId="{99E8449E-9024-4DCE-B911-60337ED819BB}" type="pres">
      <dgm:prSet presAssocID="{3E59F9FB-9A39-4CFF-92F6-BCB03481966A}" presName="compositeNode" presStyleCnt="0"/>
      <dgm:spPr/>
    </dgm:pt>
    <dgm:pt modelId="{0615D10C-E17D-406B-8D08-72D76FDDD19E}" type="pres">
      <dgm:prSet presAssocID="{3E59F9FB-9A39-4CFF-92F6-BCB03481966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474A1FF-6812-45EF-9279-E9BF8123F065}" type="pres">
      <dgm:prSet presAssocID="{3E59F9FB-9A39-4CFF-92F6-BCB03481966A}" presName="parSh" presStyleCnt="0"/>
      <dgm:spPr/>
    </dgm:pt>
    <dgm:pt modelId="{522A2629-9305-4CAA-BB88-050602816B3A}" type="pres">
      <dgm:prSet presAssocID="{3E59F9FB-9A39-4CFF-92F6-BCB03481966A}" presName="lineNode" presStyleLbl="alignAccFollowNode1" presStyleIdx="12" presStyleCnt="24"/>
      <dgm:spPr/>
    </dgm:pt>
    <dgm:pt modelId="{4A4E5E60-7B61-45D2-9854-97EECF71D979}" type="pres">
      <dgm:prSet presAssocID="{3E59F9FB-9A39-4CFF-92F6-BCB03481966A}" presName="lineArrowNode" presStyleLbl="alignAccFollowNode1" presStyleIdx="13" presStyleCnt="24"/>
      <dgm:spPr/>
    </dgm:pt>
    <dgm:pt modelId="{C2C6F330-F3E1-490A-A5EB-745E2E41F250}" type="pres">
      <dgm:prSet presAssocID="{085F638B-3C43-4533-922D-EFCFE613FC4D}" presName="sibTransNodeCircle" presStyleLbl="alignNode1" presStyleIdx="4" presStyleCnt="8">
        <dgm:presLayoutVars>
          <dgm:chMax val="0"/>
          <dgm:bulletEnabled/>
        </dgm:presLayoutVars>
      </dgm:prSet>
      <dgm:spPr/>
      <dgm:t>
        <a:bodyPr/>
        <a:lstStyle/>
        <a:p>
          <a:endParaRPr lang="pl-PL"/>
        </a:p>
      </dgm:t>
    </dgm:pt>
    <dgm:pt modelId="{01ACF35C-E2D1-473D-99F8-9023898738E1}" type="pres">
      <dgm:prSet presAssocID="{085F638B-3C43-4533-922D-EFCFE613FC4D}" presName="spacerBetweenCircleAndCallout" presStyleCnt="0">
        <dgm:presLayoutVars/>
      </dgm:prSet>
      <dgm:spPr/>
    </dgm:pt>
    <dgm:pt modelId="{965CE10F-2519-4B20-8024-CBBF0701946E}" type="pres">
      <dgm:prSet presAssocID="{3E59F9FB-9A39-4CFF-92F6-BCB03481966A}" presName="nodeText" presStyleLbl="alignAccFollowNode1" presStyleIdx="14" presStyleCnt="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5227FFA-45DB-4865-88FD-8F63537557A8}" type="pres">
      <dgm:prSet presAssocID="{085F638B-3C43-4533-922D-EFCFE613FC4D}" presName="sibTransComposite" presStyleCnt="0"/>
      <dgm:spPr/>
    </dgm:pt>
    <dgm:pt modelId="{BE0F72FD-1326-460B-8372-739A9400F9BE}" type="pres">
      <dgm:prSet presAssocID="{0C2DE029-B966-4A88-8F75-A13D9986022D}" presName="compositeNode" presStyleCnt="0"/>
      <dgm:spPr/>
    </dgm:pt>
    <dgm:pt modelId="{DCFB22AF-1D3B-49F6-9771-29CBB78E754B}" type="pres">
      <dgm:prSet presAssocID="{0C2DE029-B966-4A88-8F75-A13D9986022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36ED119-C693-49F2-A087-47DE264674C6}" type="pres">
      <dgm:prSet presAssocID="{0C2DE029-B966-4A88-8F75-A13D9986022D}" presName="parSh" presStyleCnt="0"/>
      <dgm:spPr/>
    </dgm:pt>
    <dgm:pt modelId="{78DA162C-EA7D-445C-B2C1-260E823C03C4}" type="pres">
      <dgm:prSet presAssocID="{0C2DE029-B966-4A88-8F75-A13D9986022D}" presName="lineNode" presStyleLbl="alignAccFollowNode1" presStyleIdx="15" presStyleCnt="24"/>
      <dgm:spPr/>
    </dgm:pt>
    <dgm:pt modelId="{BD667057-FFFF-4C90-8174-62AE773DAF67}" type="pres">
      <dgm:prSet presAssocID="{0C2DE029-B966-4A88-8F75-A13D9986022D}" presName="lineArrowNode" presStyleLbl="alignAccFollowNode1" presStyleIdx="16" presStyleCnt="24"/>
      <dgm:spPr/>
    </dgm:pt>
    <dgm:pt modelId="{4AFDEE2B-BD7A-490D-A373-BEBBE58BADC6}" type="pres">
      <dgm:prSet presAssocID="{0D91DAEB-263A-4ABF-8977-28155EE6328C}" presName="sibTransNodeCircle" presStyleLbl="alignNode1" presStyleIdx="5" presStyleCnt="8">
        <dgm:presLayoutVars>
          <dgm:chMax val="0"/>
          <dgm:bulletEnabled/>
        </dgm:presLayoutVars>
      </dgm:prSet>
      <dgm:spPr/>
      <dgm:t>
        <a:bodyPr/>
        <a:lstStyle/>
        <a:p>
          <a:endParaRPr lang="pl-PL"/>
        </a:p>
      </dgm:t>
    </dgm:pt>
    <dgm:pt modelId="{04B3F252-C1E4-4DF0-B3A6-7D4658B2BE95}" type="pres">
      <dgm:prSet presAssocID="{0D91DAEB-263A-4ABF-8977-28155EE6328C}" presName="spacerBetweenCircleAndCallout" presStyleCnt="0">
        <dgm:presLayoutVars/>
      </dgm:prSet>
      <dgm:spPr/>
    </dgm:pt>
    <dgm:pt modelId="{65C94068-3926-4EB4-AB2E-8A55EDF60FC8}" type="pres">
      <dgm:prSet presAssocID="{0C2DE029-B966-4A88-8F75-A13D9986022D}" presName="nodeText" presStyleLbl="alignAccFollowNode1" presStyleIdx="17" presStyleCnt="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27A434-2521-49BB-8926-56DAEC278826}" type="pres">
      <dgm:prSet presAssocID="{0D91DAEB-263A-4ABF-8977-28155EE6328C}" presName="sibTransComposite" presStyleCnt="0"/>
      <dgm:spPr/>
    </dgm:pt>
    <dgm:pt modelId="{0A413D6D-ADAB-45A0-A0BC-4E7AE55CCC09}" type="pres">
      <dgm:prSet presAssocID="{A28BC6E9-BAE1-4E08-9A87-4C23D5290D03}" presName="compositeNode" presStyleCnt="0"/>
      <dgm:spPr/>
    </dgm:pt>
    <dgm:pt modelId="{F9D330CD-992D-4548-B6F4-E6D420E1B175}" type="pres">
      <dgm:prSet presAssocID="{A28BC6E9-BAE1-4E08-9A87-4C23D5290D0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F303F25-2978-4D54-9360-B5233080966D}" type="pres">
      <dgm:prSet presAssocID="{A28BC6E9-BAE1-4E08-9A87-4C23D5290D03}" presName="parSh" presStyleCnt="0"/>
      <dgm:spPr/>
    </dgm:pt>
    <dgm:pt modelId="{7457E9FA-0916-4D21-ABAB-0DA1E6F6DE7D}" type="pres">
      <dgm:prSet presAssocID="{A28BC6E9-BAE1-4E08-9A87-4C23D5290D03}" presName="lineNode" presStyleLbl="alignAccFollowNode1" presStyleIdx="18" presStyleCnt="24"/>
      <dgm:spPr/>
    </dgm:pt>
    <dgm:pt modelId="{9AF48570-28F1-41C1-8CF5-230293B170BB}" type="pres">
      <dgm:prSet presAssocID="{A28BC6E9-BAE1-4E08-9A87-4C23D5290D03}" presName="lineArrowNode" presStyleLbl="alignAccFollowNode1" presStyleIdx="19" presStyleCnt="24"/>
      <dgm:spPr/>
    </dgm:pt>
    <dgm:pt modelId="{46E21A00-D7FB-499F-AFA6-0F5E16EB9BDF}" type="pres">
      <dgm:prSet presAssocID="{F5E7ADD0-DCBE-48D8-B67F-4CB86E2D1934}" presName="sibTransNodeCircle" presStyleLbl="alignNode1" presStyleIdx="6" presStyleCnt="8">
        <dgm:presLayoutVars>
          <dgm:chMax val="0"/>
          <dgm:bulletEnabled/>
        </dgm:presLayoutVars>
      </dgm:prSet>
      <dgm:spPr/>
      <dgm:t>
        <a:bodyPr/>
        <a:lstStyle/>
        <a:p>
          <a:endParaRPr lang="pl-PL"/>
        </a:p>
      </dgm:t>
    </dgm:pt>
    <dgm:pt modelId="{A9BD64E9-563B-4DCB-B916-6D03A9892226}" type="pres">
      <dgm:prSet presAssocID="{F5E7ADD0-DCBE-48D8-B67F-4CB86E2D1934}" presName="spacerBetweenCircleAndCallout" presStyleCnt="0">
        <dgm:presLayoutVars/>
      </dgm:prSet>
      <dgm:spPr/>
    </dgm:pt>
    <dgm:pt modelId="{7E45F4CA-E40C-47F5-B7E3-76BACD17FDA5}" type="pres">
      <dgm:prSet presAssocID="{A28BC6E9-BAE1-4E08-9A87-4C23D5290D03}" presName="nodeText" presStyleLbl="alignAccFollowNode1" presStyleIdx="20" presStyleCnt="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B298AC-2F14-4849-8BAC-291F8CBAD19B}" type="pres">
      <dgm:prSet presAssocID="{F5E7ADD0-DCBE-48D8-B67F-4CB86E2D1934}" presName="sibTransComposite" presStyleCnt="0"/>
      <dgm:spPr/>
    </dgm:pt>
    <dgm:pt modelId="{9AB20C6C-8326-4097-960E-E16A21D8FED0}" type="pres">
      <dgm:prSet presAssocID="{73AFA6D1-3304-4609-9707-C462ABCDA50A}" presName="compositeNode" presStyleCnt="0"/>
      <dgm:spPr/>
    </dgm:pt>
    <dgm:pt modelId="{383B10D6-3B82-440D-B669-B8DDE4617823}" type="pres">
      <dgm:prSet presAssocID="{73AFA6D1-3304-4609-9707-C462ABCDA50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4DB68D7-92BF-4F7F-BAFA-FA61911E7A0F}" type="pres">
      <dgm:prSet presAssocID="{73AFA6D1-3304-4609-9707-C462ABCDA50A}" presName="parSh" presStyleCnt="0"/>
      <dgm:spPr/>
    </dgm:pt>
    <dgm:pt modelId="{4C817A26-54ED-4010-A8E3-0C920B7D3BCD}" type="pres">
      <dgm:prSet presAssocID="{73AFA6D1-3304-4609-9707-C462ABCDA50A}" presName="lineNode" presStyleLbl="alignAccFollowNode1" presStyleIdx="21" presStyleCnt="24"/>
      <dgm:spPr/>
    </dgm:pt>
    <dgm:pt modelId="{39BB45EC-9737-4BED-9A84-4CE896BEA4DD}" type="pres">
      <dgm:prSet presAssocID="{73AFA6D1-3304-4609-9707-C462ABCDA50A}" presName="lineArrowNode" presStyleLbl="alignAccFollowNode1" presStyleIdx="22" presStyleCnt="24"/>
      <dgm:spPr/>
    </dgm:pt>
    <dgm:pt modelId="{5DCEBE60-D481-4741-AC41-83B8A87E122A}" type="pres">
      <dgm:prSet presAssocID="{7E50ECCA-49E6-4141-A026-47F7991B1B93}" presName="sibTransNodeCircle" presStyleLbl="alignNode1" presStyleIdx="7" presStyleCnt="8">
        <dgm:presLayoutVars>
          <dgm:chMax val="0"/>
          <dgm:bulletEnabled/>
        </dgm:presLayoutVars>
      </dgm:prSet>
      <dgm:spPr/>
      <dgm:t>
        <a:bodyPr/>
        <a:lstStyle/>
        <a:p>
          <a:endParaRPr lang="pl-PL"/>
        </a:p>
      </dgm:t>
    </dgm:pt>
    <dgm:pt modelId="{93BA153E-AFF4-47F9-AC2D-853A8B9BA374}" type="pres">
      <dgm:prSet presAssocID="{7E50ECCA-49E6-4141-A026-47F7991B1B93}" presName="spacerBetweenCircleAndCallout" presStyleCnt="0">
        <dgm:presLayoutVars/>
      </dgm:prSet>
      <dgm:spPr/>
    </dgm:pt>
    <dgm:pt modelId="{B8D8A670-6046-46CE-9D08-53ADC37F8AB2}" type="pres">
      <dgm:prSet presAssocID="{73AFA6D1-3304-4609-9707-C462ABCDA50A}" presName="nodeText" presStyleLbl="alignAccFollowNode1" presStyleIdx="23" presStyleCnt="2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C2F121-C4EA-4272-892D-34704109B84A}" srcId="{5C8B8958-88CF-4AB4-9FEF-6661E44794DE}" destId="{C0E8BDE7-B027-4FDC-AAA3-9D20559C634C}" srcOrd="3" destOrd="0" parTransId="{61C48885-916B-419C-972E-27E1C4B0B3ED}" sibTransId="{5DD79147-5ABF-4CE1-9A8E-8C53E23DB818}"/>
    <dgm:cxn modelId="{06DAD2B0-5AC3-454A-AAEA-DB106FA5CACC}" srcId="{5C8B8958-88CF-4AB4-9FEF-6661E44794DE}" destId="{ACDF1CE5-4576-4D5F-B21B-0BF654A9B153}" srcOrd="1" destOrd="0" parTransId="{EAC22732-E703-4E3B-94CE-395B605CCDF2}" sibTransId="{5A6B74AB-D360-48C4-817F-5787CE7628CC}"/>
    <dgm:cxn modelId="{365E1A59-F06A-4EFA-92AE-C96A1DCDA26C}" srcId="{5C8B8958-88CF-4AB4-9FEF-6661E44794DE}" destId="{A28BC6E9-BAE1-4E08-9A87-4C23D5290D03}" srcOrd="6" destOrd="0" parTransId="{2A46FB44-05F1-4B02-9194-1BE747590C39}" sibTransId="{F5E7ADD0-DCBE-48D8-B67F-4CB86E2D1934}"/>
    <dgm:cxn modelId="{FCE87C9C-ABBC-4FDA-A2E6-AFC3B1DE7D51}" type="presOf" srcId="{66C5E5E1-C4F7-4879-BB3F-50C0DB24CDB2}" destId="{0EB0ADBC-B0A6-4F22-8C88-4E63AC5738AF}" srcOrd="0" destOrd="0" presId="urn:microsoft.com/office/officeart/2016/7/layout/LinearArrowProcessNumbered"/>
    <dgm:cxn modelId="{B8948B10-585D-4E8C-A94C-41C40CD1ADFF}" type="presOf" srcId="{5C8B8958-88CF-4AB4-9FEF-6661E44794DE}" destId="{8F6EB6EA-599F-4CC2-9B41-44637633FD83}" srcOrd="0" destOrd="0" presId="urn:microsoft.com/office/officeart/2016/7/layout/LinearArrowProcessNumbered"/>
    <dgm:cxn modelId="{2B77B937-078E-42BF-91EA-540D7EC87CFA}" type="presOf" srcId="{ACDF1CE5-4576-4D5F-B21B-0BF654A9B153}" destId="{560DD7F2-B012-4580-B663-DAE6F3C25CB5}" srcOrd="0" destOrd="0" presId="urn:microsoft.com/office/officeart/2016/7/layout/LinearArrowProcessNumbered"/>
    <dgm:cxn modelId="{417DEB0C-1580-49B4-ADBA-C4E4483F7078}" srcId="{5C8B8958-88CF-4AB4-9FEF-6661E44794DE}" destId="{A47324B0-AF44-4B30-BA2F-3796CF03E98F}" srcOrd="2" destOrd="0" parTransId="{543F935A-99D7-4127-92CE-F1DEE5506ED7}" sibTransId="{66C5E5E1-C4F7-4879-BB3F-50C0DB24CDB2}"/>
    <dgm:cxn modelId="{41DCA4B0-3A22-43BF-AA30-AD336D170B52}" type="presOf" srcId="{73AFA6D1-3304-4609-9707-C462ABCDA50A}" destId="{B8D8A670-6046-46CE-9D08-53ADC37F8AB2}" srcOrd="0" destOrd="0" presId="urn:microsoft.com/office/officeart/2016/7/layout/LinearArrowProcessNumbered"/>
    <dgm:cxn modelId="{BD7F8527-48E6-4042-A5E9-842A37B4E8FA}" type="presOf" srcId="{3E59F9FB-9A39-4CFF-92F6-BCB03481966A}" destId="{965CE10F-2519-4B20-8024-CBBF0701946E}" srcOrd="0" destOrd="0" presId="urn:microsoft.com/office/officeart/2016/7/layout/LinearArrowProcessNumbered"/>
    <dgm:cxn modelId="{2C12846C-6DD6-4046-9DFA-F9CB5CA4C2BA}" type="presOf" srcId="{DB361E23-C50A-448A-A941-5CCBF40CF6B8}" destId="{D272359D-957F-4BC0-BD46-965663D029E6}" srcOrd="0" destOrd="0" presId="urn:microsoft.com/office/officeart/2016/7/layout/LinearArrowProcessNumbered"/>
    <dgm:cxn modelId="{2DE03E1F-E829-4CFA-9AE1-A0F2C37CCA41}" type="presOf" srcId="{A28BC6E9-BAE1-4E08-9A87-4C23D5290D03}" destId="{7E45F4CA-E40C-47F5-B7E3-76BACD17FDA5}" srcOrd="0" destOrd="0" presId="urn:microsoft.com/office/officeart/2016/7/layout/LinearArrowProcessNumbered"/>
    <dgm:cxn modelId="{BEB7CFBB-6B4A-4BC1-9E02-B8FCC58CF6D4}" srcId="{5C8B8958-88CF-4AB4-9FEF-6661E44794DE}" destId="{73AFA6D1-3304-4609-9707-C462ABCDA50A}" srcOrd="7" destOrd="0" parTransId="{BE56E8DA-A0B2-435E-8B46-7D69B9A2C9B1}" sibTransId="{7E50ECCA-49E6-4141-A026-47F7991B1B93}"/>
    <dgm:cxn modelId="{E4AC6380-6223-44CD-95E4-349E5A428AB8}" srcId="{5C8B8958-88CF-4AB4-9FEF-6661E44794DE}" destId="{3E59F9FB-9A39-4CFF-92F6-BCB03481966A}" srcOrd="4" destOrd="0" parTransId="{9FA6B4E2-8B73-43E8-9B7A-A50E6425DFA5}" sibTransId="{085F638B-3C43-4533-922D-EFCFE613FC4D}"/>
    <dgm:cxn modelId="{304EF9A8-6580-46DA-92E6-00E03B19B37D}" type="presOf" srcId="{085F638B-3C43-4533-922D-EFCFE613FC4D}" destId="{C2C6F330-F3E1-490A-A5EB-745E2E41F250}" srcOrd="0" destOrd="0" presId="urn:microsoft.com/office/officeart/2016/7/layout/LinearArrowProcessNumbered"/>
    <dgm:cxn modelId="{A37A5F4A-2C6F-4907-881C-F007C2CEE726}" srcId="{5C8B8958-88CF-4AB4-9FEF-6661E44794DE}" destId="{DB361E23-C50A-448A-A941-5CCBF40CF6B8}" srcOrd="0" destOrd="0" parTransId="{658488D1-C735-476A-80D3-0CA73EE19932}" sibTransId="{45762B4E-D4C5-4B49-A19E-87A29767022A}"/>
    <dgm:cxn modelId="{D1E413D9-8185-4C25-9CC9-3D5599AA3F48}" type="presOf" srcId="{F5E7ADD0-DCBE-48D8-B67F-4CB86E2D1934}" destId="{46E21A00-D7FB-499F-AFA6-0F5E16EB9BDF}" srcOrd="0" destOrd="0" presId="urn:microsoft.com/office/officeart/2016/7/layout/LinearArrowProcessNumbered"/>
    <dgm:cxn modelId="{CD24F89B-3B07-44C3-8989-FF689377B8F5}" type="presOf" srcId="{0D91DAEB-263A-4ABF-8977-28155EE6328C}" destId="{4AFDEE2B-BD7A-490D-A373-BEBBE58BADC6}" srcOrd="0" destOrd="0" presId="urn:microsoft.com/office/officeart/2016/7/layout/LinearArrowProcessNumbered"/>
    <dgm:cxn modelId="{DCCD2FBE-9118-4787-9ACC-BBCC5ACDF129}" type="presOf" srcId="{A47324B0-AF44-4B30-BA2F-3796CF03E98F}" destId="{54319805-CD4B-4B10-AD32-C0BCB7CACB71}" srcOrd="0" destOrd="0" presId="urn:microsoft.com/office/officeart/2016/7/layout/LinearArrowProcessNumbered"/>
    <dgm:cxn modelId="{F080231C-7953-40EB-BB92-4BCB15902257}" type="presOf" srcId="{0C2DE029-B966-4A88-8F75-A13D9986022D}" destId="{65C94068-3926-4EB4-AB2E-8A55EDF60FC8}" srcOrd="0" destOrd="0" presId="urn:microsoft.com/office/officeart/2016/7/layout/LinearArrowProcessNumbered"/>
    <dgm:cxn modelId="{49451724-FEA6-47AB-8606-30FF1787CE54}" type="presOf" srcId="{5A6B74AB-D360-48C4-817F-5787CE7628CC}" destId="{E31F1B0E-AE5B-4D2C-904F-975953C4D674}" srcOrd="0" destOrd="0" presId="urn:microsoft.com/office/officeart/2016/7/layout/LinearArrowProcessNumbered"/>
    <dgm:cxn modelId="{6B8CCE79-0861-49DD-921A-D7BD618979BC}" type="presOf" srcId="{5DD79147-5ABF-4CE1-9A8E-8C53E23DB818}" destId="{2D78696C-E15C-4269-8178-D4BF5C26A95D}" srcOrd="0" destOrd="0" presId="urn:microsoft.com/office/officeart/2016/7/layout/LinearArrowProcessNumbered"/>
    <dgm:cxn modelId="{1B535E55-3113-4CB7-B0BF-7C13B9E04B31}" srcId="{5C8B8958-88CF-4AB4-9FEF-6661E44794DE}" destId="{0C2DE029-B966-4A88-8F75-A13D9986022D}" srcOrd="5" destOrd="0" parTransId="{57D2CC46-D9A2-42A9-895F-F3DA69CDF688}" sibTransId="{0D91DAEB-263A-4ABF-8977-28155EE6328C}"/>
    <dgm:cxn modelId="{571EDA37-584A-4087-9A60-A6B914D1CEA0}" type="presOf" srcId="{7E50ECCA-49E6-4141-A026-47F7991B1B93}" destId="{5DCEBE60-D481-4741-AC41-83B8A87E122A}" srcOrd="0" destOrd="0" presId="urn:microsoft.com/office/officeart/2016/7/layout/LinearArrowProcessNumbered"/>
    <dgm:cxn modelId="{D18D4EF5-4348-411C-BBE3-FDF781F406F1}" type="presOf" srcId="{C0E8BDE7-B027-4FDC-AAA3-9D20559C634C}" destId="{E073E615-1AD8-4EDD-8DF9-A8EC71809421}" srcOrd="0" destOrd="0" presId="urn:microsoft.com/office/officeart/2016/7/layout/LinearArrowProcessNumbered"/>
    <dgm:cxn modelId="{DA4EB281-B2BC-4777-B9BF-8C7C09A52778}" type="presOf" srcId="{45762B4E-D4C5-4B49-A19E-87A29767022A}" destId="{F7A03A3D-35D4-42F6-B37A-8276102F075F}" srcOrd="0" destOrd="0" presId="urn:microsoft.com/office/officeart/2016/7/layout/LinearArrowProcessNumbered"/>
    <dgm:cxn modelId="{FE9B3C50-D76F-4DF0-9C65-31670D223AAE}" type="presParOf" srcId="{8F6EB6EA-599F-4CC2-9B41-44637633FD83}" destId="{7FB65F56-D92D-4C8F-90B5-A3E0D158CB21}" srcOrd="0" destOrd="0" presId="urn:microsoft.com/office/officeart/2016/7/layout/LinearArrowProcessNumbered"/>
    <dgm:cxn modelId="{A7935438-7175-4827-86CF-3D2A74163495}" type="presParOf" srcId="{7FB65F56-D92D-4C8F-90B5-A3E0D158CB21}" destId="{42EAC376-D1EE-4A4B-87D8-DC8DD01AFCED}" srcOrd="0" destOrd="0" presId="urn:microsoft.com/office/officeart/2016/7/layout/LinearArrowProcessNumbered"/>
    <dgm:cxn modelId="{71BB35B2-CDEB-4B91-BF1A-A9373E16AC89}" type="presParOf" srcId="{7FB65F56-D92D-4C8F-90B5-A3E0D158CB21}" destId="{9E6AF837-1A8B-4883-A4EC-EEA52EA936AC}" srcOrd="1" destOrd="0" presId="urn:microsoft.com/office/officeart/2016/7/layout/LinearArrowProcessNumbered"/>
    <dgm:cxn modelId="{618C3178-C09B-42B5-A23E-B2F38D75CC76}" type="presParOf" srcId="{9E6AF837-1A8B-4883-A4EC-EEA52EA936AC}" destId="{EA4A062A-8DEB-470D-8981-C2F4833D3D1B}" srcOrd="0" destOrd="0" presId="urn:microsoft.com/office/officeart/2016/7/layout/LinearArrowProcessNumbered"/>
    <dgm:cxn modelId="{67B337BC-A221-4E41-9CE2-559C14CCA3B6}" type="presParOf" srcId="{9E6AF837-1A8B-4883-A4EC-EEA52EA936AC}" destId="{F73F4F4A-E306-4AA9-BE9E-F1748C8D77DB}" srcOrd="1" destOrd="0" presId="urn:microsoft.com/office/officeart/2016/7/layout/LinearArrowProcessNumbered"/>
    <dgm:cxn modelId="{28ACF8A6-2554-4B12-82DB-5A989F6B9E14}" type="presParOf" srcId="{9E6AF837-1A8B-4883-A4EC-EEA52EA936AC}" destId="{F7A03A3D-35D4-42F6-B37A-8276102F075F}" srcOrd="2" destOrd="0" presId="urn:microsoft.com/office/officeart/2016/7/layout/LinearArrowProcessNumbered"/>
    <dgm:cxn modelId="{1A93D517-CD79-4787-9CAA-F16F4A409CC4}" type="presParOf" srcId="{9E6AF837-1A8B-4883-A4EC-EEA52EA936AC}" destId="{F1E00543-1CE3-43FB-B030-7842D925CB41}" srcOrd="3" destOrd="0" presId="urn:microsoft.com/office/officeart/2016/7/layout/LinearArrowProcessNumbered"/>
    <dgm:cxn modelId="{C2AAD1D4-DBC2-40FC-AF00-D85BB737C6D2}" type="presParOf" srcId="{7FB65F56-D92D-4C8F-90B5-A3E0D158CB21}" destId="{D272359D-957F-4BC0-BD46-965663D029E6}" srcOrd="2" destOrd="0" presId="urn:microsoft.com/office/officeart/2016/7/layout/LinearArrowProcessNumbered"/>
    <dgm:cxn modelId="{0E951FA5-BAC7-42EF-BDD9-18046A8AADE5}" type="presParOf" srcId="{8F6EB6EA-599F-4CC2-9B41-44637633FD83}" destId="{D6580C1D-AEB0-4F1C-99B4-9266FE38A5B6}" srcOrd="1" destOrd="0" presId="urn:microsoft.com/office/officeart/2016/7/layout/LinearArrowProcessNumbered"/>
    <dgm:cxn modelId="{E8B46EBC-438C-486B-8F33-723C0CC2C903}" type="presParOf" srcId="{8F6EB6EA-599F-4CC2-9B41-44637633FD83}" destId="{E4EC6B3B-8CE4-45A0-BEF4-6E05CDC1FF01}" srcOrd="2" destOrd="0" presId="urn:microsoft.com/office/officeart/2016/7/layout/LinearArrowProcessNumbered"/>
    <dgm:cxn modelId="{436BFB60-5F33-4791-A622-28AEBACFB6E5}" type="presParOf" srcId="{E4EC6B3B-8CE4-45A0-BEF4-6E05CDC1FF01}" destId="{95DA7316-6C9D-4272-B27A-AAA69DB64B04}" srcOrd="0" destOrd="0" presId="urn:microsoft.com/office/officeart/2016/7/layout/LinearArrowProcessNumbered"/>
    <dgm:cxn modelId="{D80B5C2E-7032-4B48-B66F-85B0B0368C8F}" type="presParOf" srcId="{E4EC6B3B-8CE4-45A0-BEF4-6E05CDC1FF01}" destId="{46307EBA-1161-4FC7-8FE4-BB4345594B84}" srcOrd="1" destOrd="0" presId="urn:microsoft.com/office/officeart/2016/7/layout/LinearArrowProcessNumbered"/>
    <dgm:cxn modelId="{A3DF35C6-7F5D-4B8E-A19F-FA7C141056F5}" type="presParOf" srcId="{46307EBA-1161-4FC7-8FE4-BB4345594B84}" destId="{D28796E8-9510-4B54-B620-E2ECBF18553F}" srcOrd="0" destOrd="0" presId="urn:microsoft.com/office/officeart/2016/7/layout/LinearArrowProcessNumbered"/>
    <dgm:cxn modelId="{0437EC5E-8F1E-4C8A-80C0-0C6C1F79F413}" type="presParOf" srcId="{46307EBA-1161-4FC7-8FE4-BB4345594B84}" destId="{7526EE61-BFFC-4B0A-A16C-5FBA633CD11C}" srcOrd="1" destOrd="0" presId="urn:microsoft.com/office/officeart/2016/7/layout/LinearArrowProcessNumbered"/>
    <dgm:cxn modelId="{F620379A-B535-411A-85DB-72C0728B32CF}" type="presParOf" srcId="{46307EBA-1161-4FC7-8FE4-BB4345594B84}" destId="{E31F1B0E-AE5B-4D2C-904F-975953C4D674}" srcOrd="2" destOrd="0" presId="urn:microsoft.com/office/officeart/2016/7/layout/LinearArrowProcessNumbered"/>
    <dgm:cxn modelId="{5602FBAC-949E-4161-94D9-A3BD3F7850AE}" type="presParOf" srcId="{46307EBA-1161-4FC7-8FE4-BB4345594B84}" destId="{91D1F9D6-DF91-4850-8731-A9B9B4FF34EC}" srcOrd="3" destOrd="0" presId="urn:microsoft.com/office/officeart/2016/7/layout/LinearArrowProcessNumbered"/>
    <dgm:cxn modelId="{AE351E9C-7CF6-451C-9990-0FC8CB68E678}" type="presParOf" srcId="{E4EC6B3B-8CE4-45A0-BEF4-6E05CDC1FF01}" destId="{560DD7F2-B012-4580-B663-DAE6F3C25CB5}" srcOrd="2" destOrd="0" presId="urn:microsoft.com/office/officeart/2016/7/layout/LinearArrowProcessNumbered"/>
    <dgm:cxn modelId="{E9FA0B35-9C1B-4B9C-BEEA-4DA03DC3B5A1}" type="presParOf" srcId="{8F6EB6EA-599F-4CC2-9B41-44637633FD83}" destId="{0A857FCE-E81F-44B6-A22E-13792029611A}" srcOrd="3" destOrd="0" presId="urn:microsoft.com/office/officeart/2016/7/layout/LinearArrowProcessNumbered"/>
    <dgm:cxn modelId="{476BDFB0-1C11-4BEC-832D-04638A754190}" type="presParOf" srcId="{8F6EB6EA-599F-4CC2-9B41-44637633FD83}" destId="{00A45247-C0BF-478E-ACD1-2CF98ECDD74D}" srcOrd="4" destOrd="0" presId="urn:microsoft.com/office/officeart/2016/7/layout/LinearArrowProcessNumbered"/>
    <dgm:cxn modelId="{13A22C7B-E8AA-426A-87C2-06294E3E8D9F}" type="presParOf" srcId="{00A45247-C0BF-478E-ACD1-2CF98ECDD74D}" destId="{C79720F3-22F9-45D1-AD08-E8EDA9762522}" srcOrd="0" destOrd="0" presId="urn:microsoft.com/office/officeart/2016/7/layout/LinearArrowProcessNumbered"/>
    <dgm:cxn modelId="{69757B53-51CB-431F-873A-6710FA55F52E}" type="presParOf" srcId="{00A45247-C0BF-478E-ACD1-2CF98ECDD74D}" destId="{444FF06A-20C9-4C87-90FD-E1D2C3556059}" srcOrd="1" destOrd="0" presId="urn:microsoft.com/office/officeart/2016/7/layout/LinearArrowProcessNumbered"/>
    <dgm:cxn modelId="{8D94C9D1-4862-4172-B792-20D21CB4FEB7}" type="presParOf" srcId="{444FF06A-20C9-4C87-90FD-E1D2C3556059}" destId="{DCF4CF1D-091D-41C5-BCF7-0002CEA8FBD4}" srcOrd="0" destOrd="0" presId="urn:microsoft.com/office/officeart/2016/7/layout/LinearArrowProcessNumbered"/>
    <dgm:cxn modelId="{E4CDBA3D-DE9E-4930-B18A-27AE5438DFA9}" type="presParOf" srcId="{444FF06A-20C9-4C87-90FD-E1D2C3556059}" destId="{71511C29-0004-4B4B-A07A-2D98AA9C5B4E}" srcOrd="1" destOrd="0" presId="urn:microsoft.com/office/officeart/2016/7/layout/LinearArrowProcessNumbered"/>
    <dgm:cxn modelId="{B989D9A6-69B0-4C70-98F2-CF0B546C503C}" type="presParOf" srcId="{444FF06A-20C9-4C87-90FD-E1D2C3556059}" destId="{0EB0ADBC-B0A6-4F22-8C88-4E63AC5738AF}" srcOrd="2" destOrd="0" presId="urn:microsoft.com/office/officeart/2016/7/layout/LinearArrowProcessNumbered"/>
    <dgm:cxn modelId="{CE1C118A-8E66-4295-B32D-4ED7BC17F4FB}" type="presParOf" srcId="{444FF06A-20C9-4C87-90FD-E1D2C3556059}" destId="{9486595A-3841-40CE-B39D-9AFDB5A43FC8}" srcOrd="3" destOrd="0" presId="urn:microsoft.com/office/officeart/2016/7/layout/LinearArrowProcessNumbered"/>
    <dgm:cxn modelId="{FDEB8B84-71F2-45D7-9652-4ABBA2457B9D}" type="presParOf" srcId="{00A45247-C0BF-478E-ACD1-2CF98ECDD74D}" destId="{54319805-CD4B-4B10-AD32-C0BCB7CACB71}" srcOrd="2" destOrd="0" presId="urn:microsoft.com/office/officeart/2016/7/layout/LinearArrowProcessNumbered"/>
    <dgm:cxn modelId="{DFB755BA-6FA9-4045-BEE6-D5764C8F7287}" type="presParOf" srcId="{8F6EB6EA-599F-4CC2-9B41-44637633FD83}" destId="{CD985978-0FD4-4F0C-9C11-74F8BE131450}" srcOrd="5" destOrd="0" presId="urn:microsoft.com/office/officeart/2016/7/layout/LinearArrowProcessNumbered"/>
    <dgm:cxn modelId="{82043B23-5678-49FC-9FCD-1FFF19AEB731}" type="presParOf" srcId="{8F6EB6EA-599F-4CC2-9B41-44637633FD83}" destId="{1FE3A55B-6822-429C-A5DA-43BD59DCE2D8}" srcOrd="6" destOrd="0" presId="urn:microsoft.com/office/officeart/2016/7/layout/LinearArrowProcessNumbered"/>
    <dgm:cxn modelId="{D69ACB05-6D3D-41F2-957E-C33A16210F4C}" type="presParOf" srcId="{1FE3A55B-6822-429C-A5DA-43BD59DCE2D8}" destId="{AE365998-9E04-4550-A201-C69BE924DD61}" srcOrd="0" destOrd="0" presId="urn:microsoft.com/office/officeart/2016/7/layout/LinearArrowProcessNumbered"/>
    <dgm:cxn modelId="{FA11356E-06D1-4357-8740-8A33960489CA}" type="presParOf" srcId="{1FE3A55B-6822-429C-A5DA-43BD59DCE2D8}" destId="{E409A719-E7E5-40A1-9D94-A3E761E360E1}" srcOrd="1" destOrd="0" presId="urn:microsoft.com/office/officeart/2016/7/layout/LinearArrowProcessNumbered"/>
    <dgm:cxn modelId="{EC9919A3-49DC-4303-AFDB-BB61CC06EE82}" type="presParOf" srcId="{E409A719-E7E5-40A1-9D94-A3E761E360E1}" destId="{61E672B8-0FE4-4BC7-B8C8-B234C0FB7923}" srcOrd="0" destOrd="0" presId="urn:microsoft.com/office/officeart/2016/7/layout/LinearArrowProcessNumbered"/>
    <dgm:cxn modelId="{06518381-3F39-48F8-843D-1EAA2AC1F70A}" type="presParOf" srcId="{E409A719-E7E5-40A1-9D94-A3E761E360E1}" destId="{6D1F5673-EBCB-466A-9CA7-3C1AFB2AFA8E}" srcOrd="1" destOrd="0" presId="urn:microsoft.com/office/officeart/2016/7/layout/LinearArrowProcessNumbered"/>
    <dgm:cxn modelId="{982500A4-3FDC-436A-8C2B-F137FC1214B6}" type="presParOf" srcId="{E409A719-E7E5-40A1-9D94-A3E761E360E1}" destId="{2D78696C-E15C-4269-8178-D4BF5C26A95D}" srcOrd="2" destOrd="0" presId="urn:microsoft.com/office/officeart/2016/7/layout/LinearArrowProcessNumbered"/>
    <dgm:cxn modelId="{7E39655B-3EA6-49E0-A255-4ACD0FAC98F8}" type="presParOf" srcId="{E409A719-E7E5-40A1-9D94-A3E761E360E1}" destId="{B56E1CBD-7103-4D76-B913-FB91F4563E6D}" srcOrd="3" destOrd="0" presId="urn:microsoft.com/office/officeart/2016/7/layout/LinearArrowProcessNumbered"/>
    <dgm:cxn modelId="{3DF1C749-C5A8-40D4-84F8-4F4329132AF7}" type="presParOf" srcId="{1FE3A55B-6822-429C-A5DA-43BD59DCE2D8}" destId="{E073E615-1AD8-4EDD-8DF9-A8EC71809421}" srcOrd="2" destOrd="0" presId="urn:microsoft.com/office/officeart/2016/7/layout/LinearArrowProcessNumbered"/>
    <dgm:cxn modelId="{B5CBBDA9-5284-4D94-9F0C-E6B146B89E9D}" type="presParOf" srcId="{8F6EB6EA-599F-4CC2-9B41-44637633FD83}" destId="{F2539808-866B-4DB9-AC0C-4EEA8DD106F4}" srcOrd="7" destOrd="0" presId="urn:microsoft.com/office/officeart/2016/7/layout/LinearArrowProcessNumbered"/>
    <dgm:cxn modelId="{71AC2006-86AE-4B94-9988-E0E6C0BE1EE6}" type="presParOf" srcId="{8F6EB6EA-599F-4CC2-9B41-44637633FD83}" destId="{99E8449E-9024-4DCE-B911-60337ED819BB}" srcOrd="8" destOrd="0" presId="urn:microsoft.com/office/officeart/2016/7/layout/LinearArrowProcessNumbered"/>
    <dgm:cxn modelId="{BA828013-B5FE-46B4-A597-7EDEC135DBF7}" type="presParOf" srcId="{99E8449E-9024-4DCE-B911-60337ED819BB}" destId="{0615D10C-E17D-406B-8D08-72D76FDDD19E}" srcOrd="0" destOrd="0" presId="urn:microsoft.com/office/officeart/2016/7/layout/LinearArrowProcessNumbered"/>
    <dgm:cxn modelId="{04F88A9A-0FE6-4EEA-B834-85D477C04B16}" type="presParOf" srcId="{99E8449E-9024-4DCE-B911-60337ED819BB}" destId="{F474A1FF-6812-45EF-9279-E9BF8123F065}" srcOrd="1" destOrd="0" presId="urn:microsoft.com/office/officeart/2016/7/layout/LinearArrowProcessNumbered"/>
    <dgm:cxn modelId="{F6C8224D-3DAC-45A1-B870-4D2E4032C2E4}" type="presParOf" srcId="{F474A1FF-6812-45EF-9279-E9BF8123F065}" destId="{522A2629-9305-4CAA-BB88-050602816B3A}" srcOrd="0" destOrd="0" presId="urn:microsoft.com/office/officeart/2016/7/layout/LinearArrowProcessNumbered"/>
    <dgm:cxn modelId="{B33144CF-5180-45F2-80EF-27F7E6DB1052}" type="presParOf" srcId="{F474A1FF-6812-45EF-9279-E9BF8123F065}" destId="{4A4E5E60-7B61-45D2-9854-97EECF71D979}" srcOrd="1" destOrd="0" presId="urn:microsoft.com/office/officeart/2016/7/layout/LinearArrowProcessNumbered"/>
    <dgm:cxn modelId="{711E4057-948F-4353-95EC-FCF40FE50924}" type="presParOf" srcId="{F474A1FF-6812-45EF-9279-E9BF8123F065}" destId="{C2C6F330-F3E1-490A-A5EB-745E2E41F250}" srcOrd="2" destOrd="0" presId="urn:microsoft.com/office/officeart/2016/7/layout/LinearArrowProcessNumbered"/>
    <dgm:cxn modelId="{F0455A05-D67D-423E-BD4F-C6F5F2C8328E}" type="presParOf" srcId="{F474A1FF-6812-45EF-9279-E9BF8123F065}" destId="{01ACF35C-E2D1-473D-99F8-9023898738E1}" srcOrd="3" destOrd="0" presId="urn:microsoft.com/office/officeart/2016/7/layout/LinearArrowProcessNumbered"/>
    <dgm:cxn modelId="{3DB57393-41AC-4D3D-81E8-A2B668AAE0FF}" type="presParOf" srcId="{99E8449E-9024-4DCE-B911-60337ED819BB}" destId="{965CE10F-2519-4B20-8024-CBBF0701946E}" srcOrd="2" destOrd="0" presId="urn:microsoft.com/office/officeart/2016/7/layout/LinearArrowProcessNumbered"/>
    <dgm:cxn modelId="{C928F0DD-647F-452A-A97D-46480C14A752}" type="presParOf" srcId="{8F6EB6EA-599F-4CC2-9B41-44637633FD83}" destId="{F5227FFA-45DB-4865-88FD-8F63537557A8}" srcOrd="9" destOrd="0" presId="urn:microsoft.com/office/officeart/2016/7/layout/LinearArrowProcessNumbered"/>
    <dgm:cxn modelId="{9758BAF9-FF15-4730-BFA1-80935A918ECE}" type="presParOf" srcId="{8F6EB6EA-599F-4CC2-9B41-44637633FD83}" destId="{BE0F72FD-1326-460B-8372-739A9400F9BE}" srcOrd="10" destOrd="0" presId="urn:microsoft.com/office/officeart/2016/7/layout/LinearArrowProcessNumbered"/>
    <dgm:cxn modelId="{D1948046-C89C-40BF-BA22-942862840118}" type="presParOf" srcId="{BE0F72FD-1326-460B-8372-739A9400F9BE}" destId="{DCFB22AF-1D3B-49F6-9771-29CBB78E754B}" srcOrd="0" destOrd="0" presId="urn:microsoft.com/office/officeart/2016/7/layout/LinearArrowProcessNumbered"/>
    <dgm:cxn modelId="{8F67BF85-48B7-4CAC-B937-0CFBC031285F}" type="presParOf" srcId="{BE0F72FD-1326-460B-8372-739A9400F9BE}" destId="{A36ED119-C693-49F2-A087-47DE264674C6}" srcOrd="1" destOrd="0" presId="urn:microsoft.com/office/officeart/2016/7/layout/LinearArrowProcessNumbered"/>
    <dgm:cxn modelId="{824D2D0C-F964-47FD-8338-A7403F5A8882}" type="presParOf" srcId="{A36ED119-C693-49F2-A087-47DE264674C6}" destId="{78DA162C-EA7D-445C-B2C1-260E823C03C4}" srcOrd="0" destOrd="0" presId="urn:microsoft.com/office/officeart/2016/7/layout/LinearArrowProcessNumbered"/>
    <dgm:cxn modelId="{8A6E0DD0-31D9-4AFD-ACDC-51B12DED722B}" type="presParOf" srcId="{A36ED119-C693-49F2-A087-47DE264674C6}" destId="{BD667057-FFFF-4C90-8174-62AE773DAF67}" srcOrd="1" destOrd="0" presId="urn:microsoft.com/office/officeart/2016/7/layout/LinearArrowProcessNumbered"/>
    <dgm:cxn modelId="{9B40015D-CD82-4C47-89F2-3C76933DA908}" type="presParOf" srcId="{A36ED119-C693-49F2-A087-47DE264674C6}" destId="{4AFDEE2B-BD7A-490D-A373-BEBBE58BADC6}" srcOrd="2" destOrd="0" presId="urn:microsoft.com/office/officeart/2016/7/layout/LinearArrowProcessNumbered"/>
    <dgm:cxn modelId="{A6718B99-B5B4-4003-8D2D-BD0EA4EE0829}" type="presParOf" srcId="{A36ED119-C693-49F2-A087-47DE264674C6}" destId="{04B3F252-C1E4-4DF0-B3A6-7D4658B2BE95}" srcOrd="3" destOrd="0" presId="urn:microsoft.com/office/officeart/2016/7/layout/LinearArrowProcessNumbered"/>
    <dgm:cxn modelId="{B4E4FAAF-5476-44BC-8FEE-52BDF0C390BE}" type="presParOf" srcId="{BE0F72FD-1326-460B-8372-739A9400F9BE}" destId="{65C94068-3926-4EB4-AB2E-8A55EDF60FC8}" srcOrd="2" destOrd="0" presId="urn:microsoft.com/office/officeart/2016/7/layout/LinearArrowProcessNumbered"/>
    <dgm:cxn modelId="{205926D1-3B30-481F-8B19-793D44C8A458}" type="presParOf" srcId="{8F6EB6EA-599F-4CC2-9B41-44637633FD83}" destId="{6C27A434-2521-49BB-8926-56DAEC278826}" srcOrd="11" destOrd="0" presId="urn:microsoft.com/office/officeart/2016/7/layout/LinearArrowProcessNumbered"/>
    <dgm:cxn modelId="{F5E555E5-E70B-426C-9B81-C346D5ECAA72}" type="presParOf" srcId="{8F6EB6EA-599F-4CC2-9B41-44637633FD83}" destId="{0A413D6D-ADAB-45A0-A0BC-4E7AE55CCC09}" srcOrd="12" destOrd="0" presId="urn:microsoft.com/office/officeart/2016/7/layout/LinearArrowProcessNumbered"/>
    <dgm:cxn modelId="{224F5C1D-E4BB-4180-ACAF-718DB10BC466}" type="presParOf" srcId="{0A413D6D-ADAB-45A0-A0BC-4E7AE55CCC09}" destId="{F9D330CD-992D-4548-B6F4-E6D420E1B175}" srcOrd="0" destOrd="0" presId="urn:microsoft.com/office/officeart/2016/7/layout/LinearArrowProcessNumbered"/>
    <dgm:cxn modelId="{BAC0FE8D-7B70-41D9-8431-5533AA78D294}" type="presParOf" srcId="{0A413D6D-ADAB-45A0-A0BC-4E7AE55CCC09}" destId="{8F303F25-2978-4D54-9360-B5233080966D}" srcOrd="1" destOrd="0" presId="urn:microsoft.com/office/officeart/2016/7/layout/LinearArrowProcessNumbered"/>
    <dgm:cxn modelId="{0DA65107-E776-4E9C-B198-D7F3F106A96D}" type="presParOf" srcId="{8F303F25-2978-4D54-9360-B5233080966D}" destId="{7457E9FA-0916-4D21-ABAB-0DA1E6F6DE7D}" srcOrd="0" destOrd="0" presId="urn:microsoft.com/office/officeart/2016/7/layout/LinearArrowProcessNumbered"/>
    <dgm:cxn modelId="{9B8752BA-455E-40A4-83C2-F1DB6E79C6DE}" type="presParOf" srcId="{8F303F25-2978-4D54-9360-B5233080966D}" destId="{9AF48570-28F1-41C1-8CF5-230293B170BB}" srcOrd="1" destOrd="0" presId="urn:microsoft.com/office/officeart/2016/7/layout/LinearArrowProcessNumbered"/>
    <dgm:cxn modelId="{700A5DA2-0C99-4A71-AA13-975F0A827399}" type="presParOf" srcId="{8F303F25-2978-4D54-9360-B5233080966D}" destId="{46E21A00-D7FB-499F-AFA6-0F5E16EB9BDF}" srcOrd="2" destOrd="0" presId="urn:microsoft.com/office/officeart/2016/7/layout/LinearArrowProcessNumbered"/>
    <dgm:cxn modelId="{612A6E50-EC02-44E3-8326-A1967CEB37DC}" type="presParOf" srcId="{8F303F25-2978-4D54-9360-B5233080966D}" destId="{A9BD64E9-563B-4DCB-B916-6D03A9892226}" srcOrd="3" destOrd="0" presId="urn:microsoft.com/office/officeart/2016/7/layout/LinearArrowProcessNumbered"/>
    <dgm:cxn modelId="{C7F3C93C-A9B4-40A6-8CBB-30F9DC25E76F}" type="presParOf" srcId="{0A413D6D-ADAB-45A0-A0BC-4E7AE55CCC09}" destId="{7E45F4CA-E40C-47F5-B7E3-76BACD17FDA5}" srcOrd="2" destOrd="0" presId="urn:microsoft.com/office/officeart/2016/7/layout/LinearArrowProcessNumbered"/>
    <dgm:cxn modelId="{1290BE82-0CB6-4DCB-8BD0-C0ACA711C545}" type="presParOf" srcId="{8F6EB6EA-599F-4CC2-9B41-44637633FD83}" destId="{FAB298AC-2F14-4849-8BAC-291F8CBAD19B}" srcOrd="13" destOrd="0" presId="urn:microsoft.com/office/officeart/2016/7/layout/LinearArrowProcessNumbered"/>
    <dgm:cxn modelId="{898EAFE8-86BF-4A9F-B7D0-6EAC477BA271}" type="presParOf" srcId="{8F6EB6EA-599F-4CC2-9B41-44637633FD83}" destId="{9AB20C6C-8326-4097-960E-E16A21D8FED0}" srcOrd="14" destOrd="0" presId="urn:microsoft.com/office/officeart/2016/7/layout/LinearArrowProcessNumbered"/>
    <dgm:cxn modelId="{0825AF19-6269-4210-AE72-9457AA4C0DB4}" type="presParOf" srcId="{9AB20C6C-8326-4097-960E-E16A21D8FED0}" destId="{383B10D6-3B82-440D-B669-B8DDE4617823}" srcOrd="0" destOrd="0" presId="urn:microsoft.com/office/officeart/2016/7/layout/LinearArrowProcessNumbered"/>
    <dgm:cxn modelId="{BF84A4FE-72AF-495C-BB6F-B2EC3E60558A}" type="presParOf" srcId="{9AB20C6C-8326-4097-960E-E16A21D8FED0}" destId="{04DB68D7-92BF-4F7F-BAFA-FA61911E7A0F}" srcOrd="1" destOrd="0" presId="urn:microsoft.com/office/officeart/2016/7/layout/LinearArrowProcessNumbered"/>
    <dgm:cxn modelId="{3B6C3A48-DA86-4B49-B0F6-8D16C230AD90}" type="presParOf" srcId="{04DB68D7-92BF-4F7F-BAFA-FA61911E7A0F}" destId="{4C817A26-54ED-4010-A8E3-0C920B7D3BCD}" srcOrd="0" destOrd="0" presId="urn:microsoft.com/office/officeart/2016/7/layout/LinearArrowProcessNumbered"/>
    <dgm:cxn modelId="{7C36FC89-B0CB-417B-BFC7-7F034FE3D830}" type="presParOf" srcId="{04DB68D7-92BF-4F7F-BAFA-FA61911E7A0F}" destId="{39BB45EC-9737-4BED-9A84-4CE896BEA4DD}" srcOrd="1" destOrd="0" presId="urn:microsoft.com/office/officeart/2016/7/layout/LinearArrowProcessNumbered"/>
    <dgm:cxn modelId="{7F51CA83-C456-4A52-A626-AFCCC6B22FA2}" type="presParOf" srcId="{04DB68D7-92BF-4F7F-BAFA-FA61911E7A0F}" destId="{5DCEBE60-D481-4741-AC41-83B8A87E122A}" srcOrd="2" destOrd="0" presId="urn:microsoft.com/office/officeart/2016/7/layout/LinearArrowProcessNumbered"/>
    <dgm:cxn modelId="{613CBD0A-A4F2-4795-A49B-E5601B430403}" type="presParOf" srcId="{04DB68D7-92BF-4F7F-BAFA-FA61911E7A0F}" destId="{93BA153E-AFF4-47F9-AC2D-853A8B9BA374}" srcOrd="3" destOrd="0" presId="urn:microsoft.com/office/officeart/2016/7/layout/LinearArrowProcessNumbered"/>
    <dgm:cxn modelId="{7EA5BA1E-53C9-40B3-AAED-04A7F0511AFB}" type="presParOf" srcId="{9AB20C6C-8326-4097-960E-E16A21D8FED0}" destId="{B8D8A670-6046-46CE-9D08-53ADC37F8AB2}" srcOrd="2" destOrd="0" presId="urn:microsoft.com/office/officeart/2016/7/layout/LinearArrowProcessNumbered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27C6CA-F331-4A9D-9A12-13746CF4498F}" type="datetimeFigureOut">
              <a:rPr lang="pl-PL"/>
              <a:pPr>
                <a:defRPr/>
              </a:pPr>
              <a:t>23.08.2023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93BDD4-6135-438A-AF8B-DD8D69BEE2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160338" y="157163"/>
            <a:ext cx="11871325" cy="6543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5662613" y="4240213"/>
            <a:ext cx="866775" cy="115887"/>
            <a:chOff x="8910933" y="1861308"/>
            <a:chExt cx="867485" cy="115439"/>
          </a:xfrm>
        </p:grpSpPr>
        <p:sp>
          <p:nvSpPr>
            <p:cNvPr id="6" name="Rectangle 7">
              <a:extLst>
                <a:ext uri="{FF2B5EF4-FFF2-40B4-BE49-F238E27FC236}"/>
              </a:extLst>
            </p:cNvPr>
            <p:cNvSpPr/>
            <p:nvPr/>
          </p:nvSpPr>
          <p:spPr>
            <a:xfrm rot="18964825" flipH="1">
              <a:off x="9287478" y="1861308"/>
              <a:ext cx="114394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9425704" y="1918237"/>
              <a:ext cx="352714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8910933" y="1918237"/>
              <a:ext cx="352714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130" y="1066800"/>
            <a:ext cx="8112369" cy="2073119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78AB-810A-49A8-9AAD-86748CE9F0A8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80275" y="6245225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BC26-AEB6-490C-AE2A-D3C326F90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94EF-29BD-4B22-BA75-EE7EBAD53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E332-B4E2-41F8-9592-011948EB858E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63A7-13AD-404C-A932-499B5A293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5D83-95AA-44CD-AE37-E776EF0AC127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9DB2-8D5F-4959-9576-6EB6FEED4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02E44-60D6-4687-997E-EFF085F4110F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/>
              <a:ext uri="{C183D7F6-B498-43B3-948B-1728B52AA6E4}"/>
            </a:extLst>
          </p:cNvPr>
          <p:cNvSpPr/>
          <p:nvPr/>
        </p:nvSpPr>
        <p:spPr>
          <a:xfrm>
            <a:off x="723900" y="750888"/>
            <a:ext cx="4579938" cy="54943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579688" y="4714875"/>
            <a:ext cx="868362" cy="115888"/>
            <a:chOff x="8910933" y="1861308"/>
            <a:chExt cx="867485" cy="115439"/>
          </a:xfrm>
        </p:grpSpPr>
        <p:sp>
          <p:nvSpPr>
            <p:cNvPr id="6" name="Rectangle 7">
              <a:extLst>
                <a:ext uri="{FF2B5EF4-FFF2-40B4-BE49-F238E27FC236}"/>
              </a:extLst>
            </p:cNvPr>
            <p:cNvSpPr/>
            <p:nvPr/>
          </p:nvSpPr>
          <p:spPr>
            <a:xfrm rot="18964825" flipH="1">
              <a:off x="9286790" y="1861308"/>
              <a:ext cx="115771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9426349" y="1918237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>
              <a:off x="8910933" y="1918237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F64BE-0523-463D-B695-7208A6FBE388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132BA-D436-4776-8A64-E04CD2F2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66F8-EF4A-4639-996D-391AD59B9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65CD-6443-4C5F-874B-36B517E7F977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86D3-7178-4E5A-84B0-2C2C19832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E34B-CC27-42AC-8F8D-51E61669BBB1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9D0C-544F-413D-B764-29C34BBD2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03DEF-EBD5-4F9F-8D9A-3BA125A41340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7A278-CC50-492A-9337-B18BCC890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D2FF9-EB6D-4FC0-9C8E-A783177F868F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04861-0497-4C04-8BE5-2F485D5BD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885C-B949-4927-8E97-40ECFFF00DF5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04192-1DCC-4685-838E-86FBE6DEE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6D37-08BA-4C0B-B192-30FE46680BC9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28700" y="723900"/>
            <a:ext cx="101346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8700" y="2162175"/>
            <a:ext cx="10134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5075" y="6245225"/>
            <a:ext cx="523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0C1652-F82B-4275-8D4D-4937143C0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5600" y="6245225"/>
            <a:ext cx="2659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4F3D3-3BF6-4A85-87A1-20D63317BC03}" type="datetimeFigureOut">
              <a:rPr lang="en-US"/>
              <a:pPr>
                <a:defRPr/>
              </a:pPr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0275" y="6245225"/>
            <a:ext cx="4111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reeform: Shape 1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60" r:id="rId2"/>
    <p:sldLayoutId id="214748447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</p:sldLayoutIdLst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mbo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mbo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mbo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mbo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mbo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mbo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mbo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embo"/>
        </a:defRPr>
      </a:lvl9pPr>
    </p:titleStyle>
    <p:bodyStyle>
      <a:lvl1pPr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305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SzPct val="85000"/>
        <a:buFont typeface="Arial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27305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7688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7688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b.rosolek@awf.katowice.pl?subject=SKN%20Adaptowanej%20Aktywno%C5%9Bci%20Fizycznej&amp;body=Szanowna%20Pani%20Doktor," TargetMode="External"/><Relationship Id="rId2" Type="http://schemas.openxmlformats.org/officeDocument/2006/relationships/hyperlink" Target="mailto:o.lakomy@awf.katowice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.chycki@awf.katowice.pl" TargetMode="External"/><Relationship Id="rId5" Type="http://schemas.openxmlformats.org/officeDocument/2006/relationships/hyperlink" Target="mailto:e.sadowska-krepa@awf.katowice.pl?subject=SKN%20%22Biochemia%20w%20praktyce%22&amp;body=Szanowna%20Pani%20Profesor," TargetMode="External"/><Relationship Id="rId4" Type="http://schemas.openxmlformats.org/officeDocument/2006/relationships/hyperlink" Target="mailto:i.pokora@awf.katowice.pl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6"/>
          <p:cNvSpPr>
            <a:spLocks noGrp="1"/>
          </p:cNvSpPr>
          <p:nvPr>
            <p:ph type="title"/>
          </p:nvPr>
        </p:nvSpPr>
        <p:spPr>
          <a:xfrm>
            <a:off x="1323975" y="3659188"/>
            <a:ext cx="9544050" cy="866775"/>
          </a:xfrm>
        </p:spPr>
        <p:txBody>
          <a:bodyPr/>
          <a:lstStyle/>
          <a:p>
            <a:pPr algn="ctr" eaLnBrk="1" hangingPunct="1"/>
            <a:r>
              <a:rPr lang="pl-PL" sz="3000" b="1" smtClean="0">
                <a:solidFill>
                  <a:schemeClr val="tx1"/>
                </a:solidFill>
              </a:rPr>
              <a:t>Vth International Scientific Conference </a:t>
            </a:r>
            <a:r>
              <a:rPr lang="pl-PL" sz="3000" smtClean="0"/>
              <a:t/>
            </a:r>
            <a:br>
              <a:rPr lang="pl-PL" sz="3000" smtClean="0"/>
            </a:br>
            <a:r>
              <a:rPr lang="pl-PL" sz="3000" b="1" smtClean="0">
                <a:solidFill>
                  <a:srgbClr val="0070C0"/>
                </a:solidFill>
              </a:rPr>
              <a:t>’People with disabilities in sport – theory and practice 2023</a:t>
            </a:r>
            <a:r>
              <a:rPr lang="pl-PL" sz="3000" smtClean="0">
                <a:solidFill>
                  <a:srgbClr val="0070C0"/>
                </a:solidFill>
              </a:rPr>
              <a:t>’</a:t>
            </a:r>
            <a:br>
              <a:rPr lang="pl-PL" sz="3000" smtClean="0">
                <a:solidFill>
                  <a:srgbClr val="0070C0"/>
                </a:solidFill>
              </a:rPr>
            </a:br>
            <a:r>
              <a:rPr lang="pl-PL" sz="3000" smtClean="0">
                <a:solidFill>
                  <a:srgbClr val="0070C0"/>
                </a:solidFill>
              </a:rPr>
              <a:t>25-27th May 2023</a:t>
            </a:r>
            <a:r>
              <a:rPr lang="pl-PL" sz="2700" smtClean="0">
                <a:solidFill>
                  <a:srgbClr val="0070C0"/>
                </a:solidFill>
              </a:rPr>
              <a:t/>
            </a:r>
            <a:br>
              <a:rPr lang="pl-PL" sz="2700" smtClean="0">
                <a:solidFill>
                  <a:srgbClr val="0070C0"/>
                </a:solidFill>
              </a:rPr>
            </a:br>
            <a:r>
              <a:rPr lang="pl-PL" sz="2200" b="1" smtClean="0">
                <a:solidFill>
                  <a:schemeClr val="tx1"/>
                </a:solidFill>
              </a:rPr>
              <a:t>Honorary Patronage</a:t>
            </a:r>
            <a:r>
              <a:rPr lang="pl-PL" sz="2200" smtClean="0">
                <a:solidFill>
                  <a:schemeClr val="tx1"/>
                </a:solidFill>
              </a:rPr>
              <a:t/>
            </a:r>
            <a:br>
              <a:rPr lang="pl-PL" sz="2200" smtClean="0">
                <a:solidFill>
                  <a:schemeClr val="tx1"/>
                </a:solidFill>
              </a:rPr>
            </a:br>
            <a:r>
              <a:rPr lang="pl-PL" sz="2200" smtClean="0">
                <a:solidFill>
                  <a:schemeClr val="tx1"/>
                </a:solidFill>
              </a:rPr>
              <a:t>His Magnificence Rector</a:t>
            </a:r>
            <a:br>
              <a:rPr lang="pl-PL" sz="2200" smtClean="0">
                <a:solidFill>
                  <a:schemeClr val="tx1"/>
                </a:solidFill>
              </a:rPr>
            </a:br>
            <a:r>
              <a:rPr lang="pl-PL" sz="2200" b="1" smtClean="0">
                <a:solidFill>
                  <a:schemeClr val="tx1"/>
                </a:solidFill>
              </a:rPr>
              <a:t>Prof. Grzegorz Juras, PhD, DSc</a:t>
            </a:r>
            <a:endParaRPr lang="pl-PL" sz="2200" b="1" smtClean="0">
              <a:solidFill>
                <a:srgbClr val="0070C0"/>
              </a:solidFill>
            </a:endParaRPr>
          </a:p>
        </p:txBody>
      </p:sp>
      <p:pic>
        <p:nvPicPr>
          <p:cNvPr id="4099" name="Symbol zastępczy zawartości 5" descr="Obraz zawierający clipart, design&#10;&#10;Opis wygenerowany automatycznie przy niskim poziomie pewności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03563" y="500063"/>
            <a:ext cx="5545137" cy="820737"/>
          </a:xfrm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0663" y="493713"/>
            <a:ext cx="94297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Obraz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4949825"/>
            <a:ext cx="69723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582613"/>
            <a:ext cx="10134600" cy="12874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CENTRUM ZDROWEGO ŻYCIA (</a:t>
            </a:r>
            <a:r>
              <a:rPr lang="en-US" b="1" dirty="0" smtClean="0">
                <a:solidFill>
                  <a:srgbClr val="0070C0"/>
                </a:solidFill>
              </a:rPr>
              <a:t>CZ</a:t>
            </a:r>
            <a:r>
              <a:rPr lang="pl-PL" b="1" dirty="0" smtClean="0">
                <a:solidFill>
                  <a:srgbClr val="0070C0"/>
                </a:solidFill>
              </a:rPr>
              <a:t>Ż</a:t>
            </a:r>
            <a:r>
              <a:rPr lang="en-US" b="1" dirty="0" smtClean="0">
                <a:solidFill>
                  <a:srgbClr val="0070C0"/>
                </a:solidFill>
              </a:rPr>
              <a:t>)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en-US" b="1" i="1" dirty="0">
                <a:solidFill>
                  <a:srgbClr val="0070C0"/>
                </a:solidFill>
              </a:rPr>
              <a:t>INSTITUTE OF HEALTHY LIVING (IHL)</a:t>
            </a:r>
            <a:r>
              <a:rPr lang="pl-PL" b="1" dirty="0">
                <a:solidFill>
                  <a:srgbClr val="0070C0"/>
                </a:solidFill>
              </a:rPr>
              <a:t/>
            </a:r>
            <a:br>
              <a:rPr lang="pl-PL" b="1" dirty="0">
                <a:solidFill>
                  <a:srgbClr val="0070C0"/>
                </a:solidFill>
              </a:rPr>
            </a:b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651000"/>
            <a:ext cx="11345863" cy="42703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chemeClr val="tx1"/>
                </a:solidFill>
              </a:rPr>
              <a:t>Centrum Zdrowego Życia zostało utworzone jako nowa jednostka badawcza, której celem jest: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</a:rPr>
              <a:t>realizacja badań naukowych zgodnie z wiodącymi tematami z obszaru nauk o zdrowiu i kulturze fizycznej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</a:rPr>
              <a:t>programowanie badań naukowych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800" b="1" dirty="0">
                <a:solidFill>
                  <a:schemeClr val="tx1"/>
                </a:solidFill>
              </a:rPr>
              <a:t>działanie zapewniające finasowanie badań z potencjalnych źródeł finansowania zewnętrznego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800" b="1" dirty="0">
                <a:solidFill>
                  <a:schemeClr val="tx1"/>
                </a:solidFill>
              </a:rPr>
              <a:t>promocja osiągnięć naukowych.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chemeClr val="tx1"/>
                </a:solidFill>
              </a:rPr>
              <a:t>Celem działalności Centrum Zdrowego Życia jest  zapewnienie rozwoju naukowego we współpracy z Instytutem Sportu i Instytutem Fizjoterapii i Nauk o Zdrowiu oraz dążenie do komercjalizacji wyników działalności naukowej, we współpracy z Centrum Transferu Wiedzy i Akademickim Centrum Medycznym AWF Katowice.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chemeClr val="tx1"/>
                </a:solidFill>
              </a:rPr>
              <a:t>Tematyka badań stanowi dopełnienie działań strategicznych Uczelni na rzecz promocji zdrowia poprzez aktywność fizyczną i zniesienie barier dla zdrowego stylu życia. </a:t>
            </a:r>
          </a:p>
          <a:p>
            <a:pPr marL="285750" indent="-28575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1600" dirty="0">
                <a:solidFill>
                  <a:schemeClr val="tx1"/>
                </a:solidFill>
              </a:rPr>
              <a:t>Tematyka projektu jest komplementarna z badaniami realizowanymi w programie Ministra Nauki i Szkolnictwa Wyższego </a:t>
            </a:r>
            <a:r>
              <a:rPr lang="pl-PL" sz="1600" b="1" dirty="0">
                <a:solidFill>
                  <a:schemeClr val="tx1"/>
                </a:solidFill>
              </a:rPr>
              <a:t>„Regionalna Inicjatywa Doskonałości” w latach 2019-2022 nr projektu 019/RID/2018/19 </a:t>
            </a:r>
            <a:r>
              <a:rPr lang="pl-PL" sz="1600" dirty="0">
                <a:solidFill>
                  <a:schemeClr val="tx1"/>
                </a:solidFill>
              </a:rPr>
              <a:t>dotyczących badania i wdrażania strategii wspierających zdrowe starzenie.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AKTY PRAWNE</a:t>
            </a:r>
            <a:br>
              <a:rPr lang="pl-PL" b="1" smtClean="0">
                <a:solidFill>
                  <a:srgbClr val="0070C0"/>
                </a:solidFill>
              </a:rPr>
            </a:br>
            <a:endParaRPr lang="pl-PL" smtClean="0"/>
          </a:p>
        </p:txBody>
      </p:sp>
      <p:graphicFrame>
        <p:nvGraphicFramePr>
          <p:cNvPr id="15" name="Symbol zastępczy zawartości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8473" y="1597980"/>
          <a:ext cx="11674136" cy="497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788" y="538163"/>
            <a:ext cx="8480425" cy="635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STRUKTURA NAUKOWO-BADAWCZA</a:t>
            </a:r>
            <a:br>
              <a:rPr lang="pl-PL" b="1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15363" name="Symbol zastępczy zawartości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742950"/>
            <a:ext cx="9220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8750"/>
            <a:ext cx="11887200" cy="654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9" name="Tytuł 1"/>
          <p:cNvSpPr>
            <a:spLocks noGrp="1"/>
          </p:cNvSpPr>
          <p:nvPr>
            <p:ph type="title"/>
          </p:nvPr>
        </p:nvSpPr>
        <p:spPr>
          <a:xfrm>
            <a:off x="1384300" y="835025"/>
            <a:ext cx="9259888" cy="12890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pl-PL" sz="3500" b="1" smtClean="0">
                <a:solidFill>
                  <a:srgbClr val="0070C0"/>
                </a:solidFill>
              </a:rPr>
              <a:t>PROBLEMATYKA BADAWCZA CZŻ</a:t>
            </a:r>
            <a:r>
              <a:rPr lang="pl-PL" sz="3500" b="1" smtClean="0"/>
              <a:t/>
            </a:r>
            <a:br>
              <a:rPr lang="pl-PL" sz="3500" b="1" smtClean="0"/>
            </a:br>
            <a:endParaRPr lang="pl-PL" sz="3500" smtClean="0"/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7388" y="2997200"/>
            <a:ext cx="7526337" cy="1747838"/>
          </a:xfrm>
        </p:spPr>
        <p:txBody>
          <a:bodyPr rtlCol="0">
            <a:normAutofit fontScale="925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Centrum badań wspierających zdrowe starzenie.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Centrum badań dzieci i młodzieży oraz profilaktyki wad postawy.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Centrum badań wydolności fizycznej, sprawności psychomotorycznej i zdolności kognitywnych.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6391" name="Graphic 6" descr="Person with Can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2133600"/>
            <a:ext cx="366712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2" name="Group 15"/>
          <p:cNvGrpSpPr>
            <a:grpSpLocks noGrp="1" noUngrp="1" noRot="1" noChangeAspect="1" noMove="1" noResize="1"/>
          </p:cNvGrpSpPr>
          <p:nvPr/>
        </p:nvGrpSpPr>
        <p:grpSpPr bwMode="auto">
          <a:xfrm>
            <a:off x="3513138" y="2320925"/>
            <a:ext cx="868362" cy="114300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18964825" flipH="1">
              <a:off x="9286790" y="1861308"/>
              <a:ext cx="115771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9426349" y="1919028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8910933" y="1919028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1028700" y="147638"/>
            <a:ext cx="10134600" cy="1287462"/>
          </a:xfrm>
        </p:spPr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CENTRUM BADAŃ DZIECI I MŁODZIEŻY ORAZ PROFILAKTYKI  WAD POSTAWY</a:t>
            </a:r>
          </a:p>
        </p:txBody>
      </p:sp>
      <p:sp>
        <p:nvSpPr>
          <p:cNvPr id="17411" name="pole tekstowe 3"/>
          <p:cNvSpPr txBox="1">
            <a:spLocks noChangeArrowheads="1"/>
          </p:cNvSpPr>
          <p:nvPr/>
        </p:nvSpPr>
        <p:spPr bwMode="auto">
          <a:xfrm>
            <a:off x="823913" y="1617663"/>
            <a:ext cx="10544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 u="sng">
                <a:latin typeface="Bembo"/>
              </a:rPr>
              <a:t>Pracownia Densytometrii i Diagnostyki Budowy, Składu i Postawy Ciała </a:t>
            </a:r>
          </a:p>
          <a:p>
            <a:pPr algn="ctr"/>
            <a:r>
              <a:rPr lang="pl-PL" b="1">
                <a:latin typeface="Bembo"/>
              </a:rPr>
              <a:t>(</a:t>
            </a:r>
            <a:r>
              <a:rPr lang="pl-PL" b="1" i="1">
                <a:latin typeface="Bembo"/>
              </a:rPr>
              <a:t>Profilaktyka sarkopenii, otyłości i wad postawy</a:t>
            </a:r>
            <a:r>
              <a:rPr lang="pl-PL" b="1">
                <a:latin typeface="Bembo"/>
              </a:rPr>
              <a:t>)</a:t>
            </a:r>
            <a:endParaRPr lang="pl-PL">
              <a:latin typeface="Bembo"/>
            </a:endParaRPr>
          </a:p>
          <a:p>
            <a:r>
              <a:rPr lang="pl-PL" b="1">
                <a:latin typeface="Bembo"/>
              </a:rPr>
              <a:t> </a:t>
            </a:r>
            <a:endParaRPr lang="pl-PL">
              <a:latin typeface="Bembo"/>
            </a:endParaRPr>
          </a:p>
          <a:p>
            <a:endParaRPr lang="pl-PL">
              <a:latin typeface="Bembo"/>
            </a:endParaRPr>
          </a:p>
        </p:txBody>
      </p:sp>
      <p:pic>
        <p:nvPicPr>
          <p:cNvPr id="17412" name="Symbol zastępczy zawartości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665413"/>
            <a:ext cx="7718425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5" name="Symbol zastępczy zawartości 4"/>
          <p:cNvPicPr>
            <a:picLocks noChangeAspect="1"/>
          </p:cNvPicPr>
          <p:nvPr/>
        </p:nvPicPr>
        <p:blipFill>
          <a:blip r:embed="rId2"/>
          <a:srcRect r="15846"/>
          <a:stretch>
            <a:fillRect/>
          </a:stretch>
        </p:blipFill>
        <p:spPr bwMode="auto">
          <a:xfrm>
            <a:off x="0" y="0"/>
            <a:ext cx="4635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Symbol zastępczy zawartości 4"/>
          <p:cNvPicPr>
            <a:picLocks noChangeAspect="1"/>
          </p:cNvPicPr>
          <p:nvPr/>
        </p:nvPicPr>
        <p:blipFill>
          <a:blip r:embed="rId3"/>
          <a:srcRect l="3670" r="18933" b="2"/>
          <a:stretch>
            <a:fillRect/>
          </a:stretch>
        </p:blipFill>
        <p:spPr bwMode="auto">
          <a:xfrm>
            <a:off x="0" y="3549650"/>
            <a:ext cx="46355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6"/>
          <p:cNvPicPr>
            <a:picLocks noChangeAspect="1"/>
          </p:cNvPicPr>
          <p:nvPr/>
        </p:nvPicPr>
        <p:blipFill>
          <a:blip r:embed="rId4"/>
          <a:srcRect t="11098" r="2" b="2"/>
          <a:stretch>
            <a:fillRect/>
          </a:stretch>
        </p:blipFill>
        <p:spPr bwMode="auto">
          <a:xfrm>
            <a:off x="4738688" y="0"/>
            <a:ext cx="7453312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Obraz 7"/>
          <p:cNvPicPr>
            <a:picLocks noChangeAspect="1"/>
          </p:cNvPicPr>
          <p:nvPr/>
        </p:nvPicPr>
        <p:blipFill>
          <a:blip r:embed="rId5"/>
          <a:srcRect l="30409" r="-2" b="-2"/>
          <a:stretch>
            <a:fillRect/>
          </a:stretch>
        </p:blipFill>
        <p:spPr bwMode="auto">
          <a:xfrm>
            <a:off x="4735513" y="4525963"/>
            <a:ext cx="243205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Symbol zastępczy zawartości 4"/>
          <p:cNvPicPr>
            <a:picLocks noChangeAspect="1"/>
          </p:cNvPicPr>
          <p:nvPr/>
        </p:nvPicPr>
        <p:blipFill>
          <a:blip r:embed="rId6"/>
          <a:srcRect l="16261" r="24773" b="2"/>
          <a:stretch>
            <a:fillRect/>
          </a:stretch>
        </p:blipFill>
        <p:spPr bwMode="auto">
          <a:xfrm>
            <a:off x="7267575" y="4525963"/>
            <a:ext cx="2411413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Symbol zastępczy zawartości 4"/>
          <p:cNvPicPr>
            <a:picLocks noChangeAspect="1"/>
          </p:cNvPicPr>
          <p:nvPr/>
        </p:nvPicPr>
        <p:blipFill>
          <a:blip r:embed="rId7"/>
          <a:srcRect r="23189" b="2"/>
          <a:stretch>
            <a:fillRect/>
          </a:stretch>
        </p:blipFill>
        <p:spPr bwMode="auto">
          <a:xfrm>
            <a:off x="9780588" y="4525963"/>
            <a:ext cx="2411412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PROBLEMATYKA BADAWCZA REALIZOWANA W PRACOWNII DENSYTOMETRII I DIAGNOSTYKI BUDOWY, POSTAWY I SKŁADU CIAŁA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2095500"/>
            <a:ext cx="11649075" cy="4505325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Badanie masy tkanek, ich rozmieszczenia oraz gęstości kości (DEXA Dual-Energy X-</a:t>
            </a:r>
            <a:r>
              <a:rPr lang="pl-PL" dirty="0" err="1">
                <a:solidFill>
                  <a:schemeClr val="tx1"/>
                </a:solidFill>
              </a:rPr>
              <a:t>ray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Absorptiometry</a:t>
            </a:r>
            <a:r>
              <a:rPr lang="pl-PL" dirty="0">
                <a:solidFill>
                  <a:schemeClr val="tx1"/>
                </a:solidFill>
              </a:rPr>
              <a:t>; </a:t>
            </a:r>
            <a:r>
              <a:rPr lang="pl-PL" dirty="0" err="1">
                <a:solidFill>
                  <a:schemeClr val="tx1"/>
                </a:solidFill>
              </a:rPr>
              <a:t>Tanita</a:t>
            </a:r>
            <a:r>
              <a:rPr lang="pl-PL" dirty="0">
                <a:solidFill>
                  <a:schemeClr val="tx1"/>
                </a:solidFill>
              </a:rPr>
              <a:t> MC 780 MAS, AB 140).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Pomiar cech antropometrycznych, zakresów ruchomości w stawach.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Analiza funkcji kończyn w testach sprawnościowych i psychomotorycznych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Pomiar krzywizn kręgosłupa (Medi Mouse, </a:t>
            </a:r>
            <a:r>
              <a:rPr lang="pl-PL" dirty="0" err="1">
                <a:solidFill>
                  <a:schemeClr val="tx1"/>
                </a:solidFill>
              </a:rPr>
              <a:t>plurimetr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Rippsteina</a:t>
            </a:r>
            <a:r>
              <a:rPr lang="pl-PL" dirty="0">
                <a:solidFill>
                  <a:schemeClr val="tx1"/>
                </a:solidFill>
              </a:rPr>
              <a:t>),  kąt rotacji tułowia (</a:t>
            </a:r>
            <a:r>
              <a:rPr lang="pl-PL" dirty="0" err="1">
                <a:solidFill>
                  <a:schemeClr val="tx1"/>
                </a:solidFill>
              </a:rPr>
              <a:t>skoliometrBunella</a:t>
            </a:r>
            <a:r>
              <a:rPr lang="pl-PL" dirty="0">
                <a:solidFill>
                  <a:schemeClr val="tx1"/>
                </a:solidFill>
              </a:rPr>
              <a:t>) - pomiary bezinwazyjne.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Ocena statyczna i dynamiczna stóp oraz ocena symetrii postawy ciała (Zestaw </a:t>
            </a:r>
            <a:r>
              <a:rPr lang="pl-PL" dirty="0" err="1">
                <a:solidFill>
                  <a:schemeClr val="tx1"/>
                </a:solidFill>
              </a:rPr>
              <a:t>Free</a:t>
            </a:r>
            <a:r>
              <a:rPr lang="pl-PL" dirty="0">
                <a:solidFill>
                  <a:schemeClr val="tx1"/>
                </a:solidFill>
              </a:rPr>
              <a:t> Med. </a:t>
            </a:r>
            <a:r>
              <a:rPr lang="pl-PL" dirty="0" err="1">
                <a:solidFill>
                  <a:schemeClr val="tx1"/>
                </a:solidFill>
              </a:rPr>
              <a:t>Posture</a:t>
            </a:r>
            <a:r>
              <a:rPr lang="pl-PL" dirty="0">
                <a:solidFill>
                  <a:schemeClr val="tx1"/>
                </a:solidFill>
              </a:rPr>
              <a:t> Dynamic120; (MicroFet3).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Ocena momentów sił mięśniowych działających na staw (Dynamometr, MicroFet3).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Badanie równowagi i  kontroli nerwowo-mięśniowej.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Kontrola i analiza chodu, moc kończyn dolnych, górnych, testy skocznościowe(</a:t>
            </a:r>
            <a:r>
              <a:rPr lang="pl-PL" dirty="0" err="1">
                <a:solidFill>
                  <a:schemeClr val="tx1"/>
                </a:solidFill>
              </a:rPr>
              <a:t>Optogait</a:t>
            </a:r>
            <a:r>
              <a:rPr lang="pl-PL" dirty="0">
                <a:solidFill>
                  <a:schemeClr val="tx1"/>
                </a:solidFill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Analiza wzorców ruchowych oceniana w punktach (FMS).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Ocena markerów stresu oksydacyjnego, obrotu kostnego, </a:t>
            </a:r>
            <a:r>
              <a:rPr lang="pl-PL" dirty="0" err="1">
                <a:solidFill>
                  <a:schemeClr val="tx1"/>
                </a:solidFill>
              </a:rPr>
              <a:t>insulinooporności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lipidemii</a:t>
            </a:r>
            <a:r>
              <a:rPr lang="pl-PL" dirty="0">
                <a:solidFill>
                  <a:schemeClr val="tx1"/>
                </a:solidFill>
              </a:rPr>
              <a:t>, stanu zapalnego i bilansu witaminy D i E.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Ocena jakości życia (kwestionariusze: WHOQOL-</a:t>
            </a:r>
            <a:r>
              <a:rPr lang="pl-PL" dirty="0" err="1">
                <a:solidFill>
                  <a:schemeClr val="tx1"/>
                </a:solidFill>
              </a:rPr>
              <a:t>bref</a:t>
            </a:r>
            <a:r>
              <a:rPr lang="pl-PL" dirty="0">
                <a:solidFill>
                  <a:schemeClr val="tx1"/>
                </a:solidFill>
              </a:rPr>
              <a:t> i SF 36, NMQ7, NMQ6, kwestionariusz </a:t>
            </a:r>
            <a:r>
              <a:rPr lang="pl-PL" dirty="0" err="1">
                <a:solidFill>
                  <a:schemeClr val="tx1"/>
                </a:solidFill>
              </a:rPr>
              <a:t>Oswestry</a:t>
            </a:r>
            <a:r>
              <a:rPr lang="pl-PL" dirty="0">
                <a:solidFill>
                  <a:schemeClr val="tx1"/>
                </a:solidFill>
              </a:rPr>
              <a:t>, Kwestionariusz Nawyków Żywieniowych, kwestionariusz: urazów w sporcie, ocena słuchu kwestionariuszem (SCAP-A, SCAP-D); kwestionariusze dedykowane dzieciom ze skoliozą.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3" name="Symbol zastępczy zawartości 4" descr="Obraz zawierający tekst, design, służba zdrowia&#10;&#10;Opis wygenerowany automatycznie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88163" y="723900"/>
            <a:ext cx="4579937" cy="549433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5" name="Tytuł 1"/>
          <p:cNvSpPr>
            <a:spLocks noGrp="1"/>
          </p:cNvSpPr>
          <p:nvPr>
            <p:ph type="title"/>
          </p:nvPr>
        </p:nvSpPr>
        <p:spPr>
          <a:xfrm>
            <a:off x="7202488" y="1000125"/>
            <a:ext cx="3995737" cy="123983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1800" b="1" smtClean="0">
                <a:solidFill>
                  <a:srgbClr val="0070C0"/>
                </a:solidFill>
              </a:rPr>
              <a:t>CENTRUM BADAŃ WYDOLNOŚCI FIZYCZNEJ , SPRAWNOŚCI PSYCHOMOTORYCZNEJ I ZDOLNOŚCI KOGNITYWNYCH</a:t>
            </a:r>
          </a:p>
        </p:txBody>
      </p:sp>
      <p:sp>
        <p:nvSpPr>
          <p:cNvPr id="7" name="pole tekstowe 6">
            <a:extLst>
              <a:ext uri="{FF2B5EF4-FFF2-40B4-BE49-F238E27FC236}"/>
            </a:extLst>
          </p:cNvPr>
          <p:cNvSpPr txBox="1"/>
          <p:nvPr/>
        </p:nvSpPr>
        <p:spPr>
          <a:xfrm>
            <a:off x="7202488" y="2884488"/>
            <a:ext cx="3554412" cy="2222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dirty="0" err="1">
                <a:latin typeface="+mn-lt"/>
                <a:cs typeface="+mn-cs"/>
              </a:rPr>
              <a:t>Problematyka</a:t>
            </a:r>
            <a:r>
              <a:rPr lang="en-US" b="1" u="sng" dirty="0">
                <a:latin typeface="+mn-lt"/>
                <a:cs typeface="+mn-cs"/>
              </a:rPr>
              <a:t> </a:t>
            </a:r>
            <a:r>
              <a:rPr lang="en-US" b="1" u="sng" dirty="0" err="1">
                <a:latin typeface="+mn-lt"/>
                <a:cs typeface="+mn-cs"/>
              </a:rPr>
              <a:t>badawcza</a:t>
            </a:r>
            <a:r>
              <a:rPr lang="en-US" b="1" u="sng" dirty="0">
                <a:latin typeface="+mn-lt"/>
                <a:cs typeface="+mn-cs"/>
              </a:rPr>
              <a:t> </a:t>
            </a:r>
            <a:r>
              <a:rPr lang="en-US" b="1" u="sng" dirty="0" err="1">
                <a:latin typeface="+mn-lt"/>
                <a:cs typeface="+mn-cs"/>
              </a:rPr>
              <a:t>realizowana</a:t>
            </a:r>
            <a:r>
              <a:rPr lang="en-US" b="1" u="sng" dirty="0">
                <a:latin typeface="+mn-lt"/>
                <a:cs typeface="+mn-cs"/>
              </a:rPr>
              <a:t> w </a:t>
            </a:r>
            <a:r>
              <a:rPr lang="en-US" b="1" u="sng" dirty="0" err="1">
                <a:latin typeface="+mn-lt"/>
                <a:cs typeface="+mn-cs"/>
              </a:rPr>
              <a:t>Pracowni</a:t>
            </a:r>
            <a:r>
              <a:rPr lang="en-US" b="1" u="sng" dirty="0">
                <a:latin typeface="+mn-lt"/>
                <a:cs typeface="+mn-cs"/>
              </a:rPr>
              <a:t> </a:t>
            </a:r>
            <a:r>
              <a:rPr lang="en-US" b="1" u="sng" dirty="0" err="1">
                <a:latin typeface="+mn-lt"/>
                <a:cs typeface="+mn-cs"/>
              </a:rPr>
              <a:t>Wydolności</a:t>
            </a:r>
            <a:r>
              <a:rPr lang="en-US" b="1" u="sng" dirty="0">
                <a:latin typeface="+mn-lt"/>
                <a:cs typeface="+mn-cs"/>
              </a:rPr>
              <a:t> </a:t>
            </a:r>
            <a:r>
              <a:rPr lang="en-US" b="1" u="sng" dirty="0" err="1">
                <a:latin typeface="+mn-lt"/>
                <a:cs typeface="+mn-cs"/>
              </a:rPr>
              <a:t>Fizycznej</a:t>
            </a:r>
            <a:r>
              <a:rPr lang="en-US" b="1" u="sng" dirty="0">
                <a:latin typeface="+mn-lt"/>
                <a:cs typeface="+mn-cs"/>
              </a:rPr>
              <a:t> </a:t>
            </a:r>
            <a:r>
              <a:rPr lang="en-US" b="1" u="sng" dirty="0" err="1">
                <a:latin typeface="+mn-lt"/>
                <a:cs typeface="+mn-cs"/>
              </a:rPr>
              <a:t>i</a:t>
            </a:r>
            <a:r>
              <a:rPr lang="en-US" b="1" u="sng" dirty="0">
                <a:latin typeface="+mn-lt"/>
                <a:cs typeface="+mn-cs"/>
              </a:rPr>
              <a:t> </a:t>
            </a:r>
            <a:r>
              <a:rPr lang="en-US" b="1" u="sng" dirty="0" err="1">
                <a:latin typeface="+mn-lt"/>
                <a:cs typeface="+mn-cs"/>
              </a:rPr>
              <a:t>Metabolizmu</a:t>
            </a:r>
            <a:endParaRPr lang="en-US" u="sng" dirty="0">
              <a:latin typeface="+mn-lt"/>
              <a:cs typeface="+mn-cs"/>
            </a:endParaRPr>
          </a:p>
          <a:p>
            <a:pPr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dirty="0">
                <a:latin typeface="+mn-lt"/>
                <a:cs typeface="+mn-cs"/>
              </a:rPr>
              <a:t> (</a:t>
            </a:r>
            <a:r>
              <a:rPr lang="en-US" b="1" i="1" dirty="0" err="1">
                <a:latin typeface="+mn-lt"/>
                <a:cs typeface="+mn-cs"/>
              </a:rPr>
              <a:t>Diagnostyka</a:t>
            </a:r>
            <a:r>
              <a:rPr lang="en-US" b="1" i="1" dirty="0">
                <a:latin typeface="+mn-lt"/>
                <a:cs typeface="+mn-cs"/>
              </a:rPr>
              <a:t> </a:t>
            </a:r>
            <a:r>
              <a:rPr lang="en-US" b="1" i="1" dirty="0" err="1">
                <a:latin typeface="+mn-lt"/>
                <a:cs typeface="+mn-cs"/>
              </a:rPr>
              <a:t>wydolności</a:t>
            </a:r>
            <a:r>
              <a:rPr lang="en-US" b="1" i="1" dirty="0">
                <a:latin typeface="+mn-lt"/>
                <a:cs typeface="+mn-cs"/>
              </a:rPr>
              <a:t> </a:t>
            </a:r>
            <a:r>
              <a:rPr lang="en-US" b="1" i="1" dirty="0" err="1">
                <a:latin typeface="+mn-lt"/>
                <a:cs typeface="+mn-cs"/>
              </a:rPr>
              <a:t>fizycznej</a:t>
            </a:r>
            <a:r>
              <a:rPr lang="en-US" b="1" i="1" dirty="0">
                <a:latin typeface="+mn-lt"/>
                <a:cs typeface="+mn-cs"/>
              </a:rPr>
              <a:t> </a:t>
            </a:r>
            <a:r>
              <a:rPr lang="en-US" b="1" i="1" dirty="0" err="1">
                <a:latin typeface="+mn-lt"/>
                <a:cs typeface="+mn-cs"/>
              </a:rPr>
              <a:t>i</a:t>
            </a:r>
            <a:r>
              <a:rPr lang="en-US" b="1" i="1" dirty="0">
                <a:latin typeface="+mn-lt"/>
                <a:cs typeface="+mn-cs"/>
              </a:rPr>
              <a:t> </a:t>
            </a:r>
            <a:r>
              <a:rPr lang="en-US" b="1" i="1" dirty="0" err="1">
                <a:latin typeface="+mn-lt"/>
                <a:cs typeface="+mn-cs"/>
              </a:rPr>
              <a:t>profilu</a:t>
            </a:r>
            <a:r>
              <a:rPr lang="en-US" b="1" i="1" dirty="0">
                <a:latin typeface="+mn-lt"/>
                <a:cs typeface="+mn-cs"/>
              </a:rPr>
              <a:t> </a:t>
            </a:r>
            <a:r>
              <a:rPr lang="en-US" b="1" i="1" dirty="0" err="1">
                <a:latin typeface="+mn-lt"/>
                <a:cs typeface="+mn-cs"/>
              </a:rPr>
              <a:t>metabolicznego</a:t>
            </a:r>
            <a:r>
              <a:rPr lang="en-US" b="1" i="1" dirty="0">
                <a:latin typeface="+mn-lt"/>
                <a:cs typeface="+mn-cs"/>
              </a:rPr>
              <a:t> w </a:t>
            </a:r>
            <a:r>
              <a:rPr lang="en-US" b="1" i="1" dirty="0" err="1">
                <a:latin typeface="+mn-lt"/>
                <a:cs typeface="+mn-cs"/>
              </a:rPr>
              <a:t>sporcie</a:t>
            </a:r>
            <a:r>
              <a:rPr lang="en-US" b="1" i="1" dirty="0">
                <a:latin typeface="+mn-lt"/>
                <a:cs typeface="+mn-cs"/>
              </a:rPr>
              <a:t> </a:t>
            </a:r>
            <a:r>
              <a:rPr lang="en-US" b="1" i="1" dirty="0" err="1">
                <a:latin typeface="+mn-lt"/>
                <a:cs typeface="+mn-cs"/>
              </a:rPr>
              <a:t>amatorskim</a:t>
            </a:r>
            <a:r>
              <a:rPr lang="en-US" b="1" i="1" dirty="0">
                <a:latin typeface="+mn-lt"/>
                <a:cs typeface="+mn-cs"/>
              </a:rPr>
              <a:t> </a:t>
            </a:r>
            <a:r>
              <a:rPr lang="en-US" b="1" i="1" dirty="0" err="1">
                <a:latin typeface="+mn-lt"/>
                <a:cs typeface="+mn-cs"/>
              </a:rPr>
              <a:t>i</a:t>
            </a:r>
            <a:r>
              <a:rPr lang="en-US" b="1" i="1" dirty="0">
                <a:latin typeface="+mn-lt"/>
                <a:cs typeface="+mn-cs"/>
              </a:rPr>
              <a:t> </a:t>
            </a:r>
            <a:r>
              <a:rPr lang="en-US" b="1" i="1" dirty="0" err="1">
                <a:latin typeface="+mn-lt"/>
                <a:cs typeface="+mn-cs"/>
              </a:rPr>
              <a:t>zawodowym</a:t>
            </a:r>
            <a:r>
              <a:rPr lang="en-US" b="1" i="1" dirty="0">
                <a:latin typeface="+mn-lt"/>
                <a:cs typeface="+mn-cs"/>
              </a:rPr>
              <a:t>)</a:t>
            </a:r>
            <a:endParaRPr lang="en-US" dirty="0">
              <a:latin typeface="+mn-lt"/>
              <a:cs typeface="+mn-cs"/>
            </a:endParaRPr>
          </a:p>
        </p:txBody>
      </p:sp>
      <p:grpSp>
        <p:nvGrpSpPr>
          <p:cNvPr id="20487" name="Group 16"/>
          <p:cNvGrpSpPr>
            <a:grpSpLocks noGrp="1" noUngrp="1" noRot="1" noChangeAspect="1" noMove="1" noResize="1"/>
          </p:cNvGrpSpPr>
          <p:nvPr/>
        </p:nvGrpSpPr>
        <p:grpSpPr bwMode="auto">
          <a:xfrm>
            <a:off x="8743950" y="2543175"/>
            <a:ext cx="868363" cy="115888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18964825" flipH="1">
              <a:off x="9286791" y="1861308"/>
              <a:ext cx="115770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9426349" y="1918237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8910933" y="1918237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ymbol zastępczy zawartości 4"/>
          <p:cNvPicPr>
            <a:picLocks noChangeAspect="1"/>
          </p:cNvPicPr>
          <p:nvPr/>
        </p:nvPicPr>
        <p:blipFill>
          <a:blip r:embed="rId2"/>
          <a:srcRect l="12428" r="2" b="2"/>
          <a:stretch>
            <a:fillRect/>
          </a:stretch>
        </p:blipFill>
        <p:spPr bwMode="auto">
          <a:xfrm>
            <a:off x="7794625" y="3506788"/>
            <a:ext cx="4397375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Symbol zastępczy zawartości 4"/>
          <p:cNvPicPr>
            <a:picLocks noChangeAspect="1"/>
          </p:cNvPicPr>
          <p:nvPr/>
        </p:nvPicPr>
        <p:blipFill>
          <a:blip r:embed="rId3"/>
          <a:srcRect t="5923" r="2" b="1805"/>
          <a:stretch>
            <a:fillRect/>
          </a:stretch>
        </p:blipFill>
        <p:spPr bwMode="auto">
          <a:xfrm>
            <a:off x="0" y="0"/>
            <a:ext cx="91551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Obraz 5"/>
          <p:cNvPicPr>
            <a:picLocks noChangeAspect="1"/>
          </p:cNvPicPr>
          <p:nvPr/>
        </p:nvPicPr>
        <p:blipFill>
          <a:blip r:embed="rId4"/>
          <a:srcRect r="3" b="16777"/>
          <a:stretch>
            <a:fillRect/>
          </a:stretch>
        </p:blipFill>
        <p:spPr bwMode="auto">
          <a:xfrm>
            <a:off x="6167438" y="0"/>
            <a:ext cx="602456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PROBLEMATYKA BADAWCZA REALIZOWANA W PRACOWNI WYDOLNOŚCI FIZYCZNEJ I METABOLIZMU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Badanie wydolność tlenowej metodą bezpośredniego pomiaru zużycia tlenu, wyznaczanie indywidualnych progów i strefy metabolicznych.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Elektrokardiograficzna oceny czynności serca (Systemu </a:t>
            </a:r>
            <a:r>
              <a:rPr lang="pl-PL" dirty="0" err="1">
                <a:solidFill>
                  <a:schemeClr val="tx1"/>
                </a:solidFill>
              </a:rPr>
              <a:t>RScribe</a:t>
            </a:r>
            <a:r>
              <a:rPr lang="pl-PL" dirty="0">
                <a:solidFill>
                  <a:schemeClr val="tx1"/>
                </a:solidFill>
              </a:rPr>
              <a:t>), rezerwy czynnościowej serca i zmienności rytmu pracy serca z wykorzystaniem pulsometru Polar </a:t>
            </a:r>
            <a:r>
              <a:rPr lang="pl-PL" dirty="0" err="1">
                <a:solidFill>
                  <a:schemeClr val="tx1"/>
                </a:solidFill>
              </a:rPr>
              <a:t>Vantage</a:t>
            </a:r>
            <a:r>
              <a:rPr lang="pl-PL" dirty="0">
                <a:solidFill>
                  <a:schemeClr val="tx1"/>
                </a:solidFill>
              </a:rPr>
              <a:t> i oprogramowania do analizy zmienności rytmu serca </a:t>
            </a:r>
            <a:r>
              <a:rPr lang="pl-PL" dirty="0" err="1">
                <a:solidFill>
                  <a:schemeClr val="tx1"/>
                </a:solidFill>
              </a:rPr>
              <a:t>Kubios</a:t>
            </a:r>
            <a:r>
              <a:rPr lang="pl-PL" dirty="0">
                <a:solidFill>
                  <a:schemeClr val="tx1"/>
                </a:solidFill>
              </a:rPr>
              <a:t> HRV.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Ocena statycznych i dynamicznych wskaźników spirometrycznych.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Pomiar impedancji dróg oddechowych przy pomocy techniki oscylacji wymuszonych (FOT, </a:t>
            </a:r>
            <a:r>
              <a:rPr lang="pl-PL" dirty="0" err="1">
                <a:solidFill>
                  <a:schemeClr val="tx1"/>
                </a:solidFill>
              </a:rPr>
              <a:t>Resmon</a:t>
            </a:r>
            <a:r>
              <a:rPr lang="pl-PL" dirty="0">
                <a:solidFill>
                  <a:schemeClr val="tx1"/>
                </a:solidFill>
              </a:rPr>
              <a:t> PRO™ FULL </a:t>
            </a:r>
            <a:r>
              <a:rPr lang="pl-PL" dirty="0" err="1">
                <a:solidFill>
                  <a:schemeClr val="tx1"/>
                </a:solidFill>
              </a:rPr>
              <a:t>Restech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Srl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Italy</a:t>
            </a:r>
            <a:r>
              <a:rPr lang="pl-PL" dirty="0">
                <a:solidFill>
                  <a:schemeClr val="tx1"/>
                </a:solidFill>
              </a:rPr>
              <a:t>)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Diagnostyka niewydolności oddechowej.  Badanie zdolności dyfuzyjnej płuc dla tlenku węgla (DLCO). Wysycenie hemoglobiny tlenem, gazometria krwi. Wyznaczenie dystansu 6 minutowego marszu (6MWT).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Ocena bilansu cieplnego, organizmu, stanu nawodnienia i wydatku energetycznego w spoczynku i w wysiłku fizycznym. Rejestracja obrazów termowizyjnych z uwzględnieniem standaryzacji obrazowania termograficznego w spoczynku i w odpowiedzi na wysiłek fizyczny z zastosowaniem kamery termowizyjnej FLIR E75.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Podstawowe oznaczenia morfologii krwi, glikemii, profilu lipidowego, wybranych elektrolitów we krwi, markerów uszkodzenia błon komórkowych, stanu zapalnego i stresu oksydacyjnego.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88" y="1968500"/>
            <a:ext cx="10334625" cy="1787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900" b="1" dirty="0" err="1">
                <a:solidFill>
                  <a:srgbClr val="0070C0"/>
                </a:solidFill>
              </a:rPr>
              <a:t>Welcome</a:t>
            </a:r>
            <a:r>
              <a:rPr lang="pl-PL" sz="3900" b="1" dirty="0">
                <a:solidFill>
                  <a:srgbClr val="0070C0"/>
                </a:solidFill>
              </a:rPr>
              <a:t> of the </a:t>
            </a:r>
            <a:r>
              <a:rPr lang="pl-PL" sz="3900" b="1" dirty="0" err="1">
                <a:solidFill>
                  <a:srgbClr val="0070C0"/>
                </a:solidFill>
              </a:rPr>
              <a:t>conference</a:t>
            </a:r>
            <a:r>
              <a:rPr lang="pl-PL" sz="3900" b="1" dirty="0">
                <a:solidFill>
                  <a:srgbClr val="0070C0"/>
                </a:solidFill>
              </a:rPr>
              <a:t> </a:t>
            </a:r>
            <a:r>
              <a:rPr lang="pl-PL" sz="3900" b="1" dirty="0" err="1">
                <a:solidFill>
                  <a:srgbClr val="0070C0"/>
                </a:solidFill>
              </a:rPr>
              <a:t>guests</a:t>
            </a:r>
            <a:r>
              <a:rPr lang="pl-PL" sz="3900" b="1" dirty="0">
                <a:solidFill>
                  <a:srgbClr val="0070C0"/>
                </a:solidFill>
              </a:rPr>
              <a:t> &amp; </a:t>
            </a:r>
            <a:r>
              <a:rPr lang="pl-PL" sz="3900" b="1" dirty="0" err="1">
                <a:solidFill>
                  <a:srgbClr val="0070C0"/>
                </a:solidFill>
              </a:rPr>
              <a:t>participants</a:t>
            </a:r>
            <a:r>
              <a:rPr lang="pl-PL" sz="3900" b="1" dirty="0">
                <a:solidFill>
                  <a:srgbClr val="0070C0"/>
                </a:solidFill>
              </a:rPr>
              <a:t/>
            </a:r>
            <a:br>
              <a:rPr lang="pl-PL" sz="3900" b="1" dirty="0">
                <a:solidFill>
                  <a:srgbClr val="0070C0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Anna Zwierzchowska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PhD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DSc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Assoc</a:t>
            </a:r>
            <a:r>
              <a:rPr lang="pl-PL" sz="2800" dirty="0">
                <a:solidFill>
                  <a:schemeClr val="tx1"/>
                </a:solidFill>
              </a:rPr>
              <a:t>. Prof. </a:t>
            </a:r>
            <a:r>
              <a:rPr lang="pl-PL" sz="1900" dirty="0">
                <a:solidFill>
                  <a:schemeClr val="tx1"/>
                </a:solidFill>
              </a:rPr>
              <a:t>(AWF Katowice)</a:t>
            </a: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endParaRPr lang="pl-PL" sz="1900" dirty="0">
              <a:solidFill>
                <a:schemeClr val="tx1"/>
              </a:solidFill>
            </a:endParaRPr>
          </a:p>
        </p:txBody>
      </p:sp>
      <p:pic>
        <p:nvPicPr>
          <p:cNvPr id="5123" name="Symbol zastępczy zawartości 5" descr="Obraz zawierający clipart, design&#10;&#10;Opis wygenerowany automatycznie przy niskim poziomie pewnośc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588" y="398463"/>
            <a:ext cx="551021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1206500"/>
            <a:ext cx="9810750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25th May 2023 - EDUCATIONAL  &amp;  TRAINING SECTION OF  THE CONFERENCE</a:t>
            </a:r>
          </a:p>
        </p:txBody>
      </p:sp>
      <p:sp>
        <p:nvSpPr>
          <p:cNvPr id="5125" name="pole tekstowe 2"/>
          <p:cNvSpPr txBox="1">
            <a:spLocks noChangeArrowheads="1"/>
          </p:cNvSpPr>
          <p:nvPr/>
        </p:nvSpPr>
        <p:spPr bwMode="auto">
          <a:xfrm>
            <a:off x="757238" y="5078413"/>
            <a:ext cx="3436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latin typeface="Bembo"/>
              </a:rPr>
              <a:t>ACADEMIC INSTITUTIONS</a:t>
            </a:r>
          </a:p>
        </p:txBody>
      </p:sp>
      <p:sp>
        <p:nvSpPr>
          <p:cNvPr id="5126" name="pole tekstowe 6"/>
          <p:cNvSpPr txBox="1">
            <a:spLocks noChangeArrowheads="1"/>
          </p:cNvSpPr>
          <p:nvPr/>
        </p:nvSpPr>
        <p:spPr bwMode="auto">
          <a:xfrm>
            <a:off x="4606925" y="5070475"/>
            <a:ext cx="2101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latin typeface="Bembo"/>
              </a:rPr>
              <a:t>PATRICIPANTS</a:t>
            </a:r>
          </a:p>
        </p:txBody>
      </p:sp>
      <p:sp>
        <p:nvSpPr>
          <p:cNvPr id="5127" name="pole tekstowe 9"/>
          <p:cNvSpPr txBox="1">
            <a:spLocks noChangeArrowheads="1"/>
          </p:cNvSpPr>
          <p:nvPr/>
        </p:nvSpPr>
        <p:spPr bwMode="auto">
          <a:xfrm>
            <a:off x="7067550" y="5070475"/>
            <a:ext cx="183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latin typeface="Bembo"/>
              </a:rPr>
              <a:t>NATIONS</a:t>
            </a:r>
          </a:p>
        </p:txBody>
      </p:sp>
      <p:sp>
        <p:nvSpPr>
          <p:cNvPr id="5128" name="pole tekstowe 10"/>
          <p:cNvSpPr txBox="1">
            <a:spLocks noChangeArrowheads="1"/>
          </p:cNvSpPr>
          <p:nvPr/>
        </p:nvSpPr>
        <p:spPr bwMode="auto">
          <a:xfrm>
            <a:off x="1490663" y="3986213"/>
            <a:ext cx="19716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000">
                <a:latin typeface="Bembo"/>
              </a:rPr>
              <a:t>18</a:t>
            </a:r>
          </a:p>
        </p:txBody>
      </p:sp>
      <p:sp>
        <p:nvSpPr>
          <p:cNvPr id="5129" name="pole tekstowe 11"/>
          <p:cNvSpPr txBox="1">
            <a:spLocks noChangeArrowheads="1"/>
          </p:cNvSpPr>
          <p:nvPr/>
        </p:nvSpPr>
        <p:spPr bwMode="auto">
          <a:xfrm>
            <a:off x="6927850" y="3952875"/>
            <a:ext cx="197167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000">
                <a:latin typeface="Bembo"/>
              </a:rPr>
              <a:t>6</a:t>
            </a:r>
          </a:p>
        </p:txBody>
      </p:sp>
      <p:sp>
        <p:nvSpPr>
          <p:cNvPr id="5130" name="pole tekstowe 12"/>
          <p:cNvSpPr txBox="1">
            <a:spLocks noChangeArrowheads="1"/>
          </p:cNvSpPr>
          <p:nvPr/>
        </p:nvSpPr>
        <p:spPr bwMode="auto">
          <a:xfrm>
            <a:off x="4546600" y="3962400"/>
            <a:ext cx="197008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000">
                <a:latin typeface="Bembo"/>
              </a:rPr>
              <a:t>130</a:t>
            </a:r>
          </a:p>
        </p:txBody>
      </p:sp>
      <p:sp>
        <p:nvSpPr>
          <p:cNvPr id="5131" name="pole tekstowe 13"/>
          <p:cNvSpPr txBox="1">
            <a:spLocks noChangeArrowheads="1"/>
          </p:cNvSpPr>
          <p:nvPr/>
        </p:nvSpPr>
        <p:spPr bwMode="auto">
          <a:xfrm>
            <a:off x="9293225" y="3919538"/>
            <a:ext cx="19700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5000">
                <a:latin typeface="Bembo"/>
              </a:rPr>
              <a:t>18</a:t>
            </a:r>
          </a:p>
        </p:txBody>
      </p:sp>
      <p:sp>
        <p:nvSpPr>
          <p:cNvPr id="5132" name="pole tekstowe 14"/>
          <p:cNvSpPr txBox="1">
            <a:spLocks noChangeArrowheads="1"/>
          </p:cNvSpPr>
          <p:nvPr/>
        </p:nvSpPr>
        <p:spPr bwMode="auto">
          <a:xfrm>
            <a:off x="8759825" y="5032375"/>
            <a:ext cx="3157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latin typeface="Bembo"/>
              </a:rPr>
              <a:t>COACHES, </a:t>
            </a:r>
          </a:p>
          <a:p>
            <a:pPr algn="ctr"/>
            <a:r>
              <a:rPr lang="pl-PL" b="1">
                <a:latin typeface="Bembo"/>
              </a:rPr>
              <a:t>EDUCATORS</a:t>
            </a:r>
          </a:p>
        </p:txBody>
      </p:sp>
      <p:pic>
        <p:nvPicPr>
          <p:cNvPr id="51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5113" y="233363"/>
            <a:ext cx="94138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/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5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23900" y="723900"/>
            <a:ext cx="4579938" cy="549433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6" name="Tytuł 1"/>
          <p:cNvSpPr>
            <a:spLocks noGrp="1"/>
          </p:cNvSpPr>
          <p:nvPr>
            <p:ph type="title"/>
          </p:nvPr>
        </p:nvSpPr>
        <p:spPr>
          <a:xfrm>
            <a:off x="1038225" y="1000125"/>
            <a:ext cx="3995738" cy="1239838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sz="2500" b="1" smtClean="0">
                <a:solidFill>
                  <a:srgbClr val="0070C0"/>
                </a:solidFill>
              </a:rPr>
              <a:t>CENTRUM BADAŃ WSPIERAJĄCYCH ZDROWE STARZENIE</a:t>
            </a:r>
          </a:p>
        </p:txBody>
      </p:sp>
      <p:sp>
        <p:nvSpPr>
          <p:cNvPr id="23557" name="pole tekstowe 4"/>
          <p:cNvSpPr txBox="1">
            <a:spLocks noChangeArrowheads="1"/>
          </p:cNvSpPr>
          <p:nvPr/>
        </p:nvSpPr>
        <p:spPr bwMode="auto">
          <a:xfrm>
            <a:off x="1095375" y="2884488"/>
            <a:ext cx="3862388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110000"/>
              </a:lnSpc>
              <a:spcAft>
                <a:spcPts val="800"/>
              </a:spcAft>
            </a:pPr>
            <a:r>
              <a:rPr lang="en-US" b="1" u="sng">
                <a:latin typeface="Bembo"/>
              </a:rPr>
              <a:t>Problematyka badawcza realizowana w Pracowni Tensiomiografii i Diagnostyki Aktywności Nerwowo-Mięśniowej</a:t>
            </a:r>
          </a:p>
          <a:p>
            <a:pPr algn="ctr" defTabSz="914400">
              <a:lnSpc>
                <a:spcPct val="110000"/>
              </a:lnSpc>
              <a:spcAft>
                <a:spcPts val="800"/>
              </a:spcAft>
            </a:pPr>
            <a:r>
              <a:rPr lang="en-US" b="1">
                <a:latin typeface="Bembo"/>
              </a:rPr>
              <a:t>(</a:t>
            </a:r>
            <a:r>
              <a:rPr lang="en-US" b="1" i="1">
                <a:latin typeface="Bembo"/>
              </a:rPr>
              <a:t>Diagnostyka siły mięśni, sprawności psychomotorycznej i zdolności kognitywnych)</a:t>
            </a:r>
            <a:endParaRPr lang="en-US">
              <a:latin typeface="Bembo"/>
            </a:endParaRPr>
          </a:p>
        </p:txBody>
      </p:sp>
      <p:pic>
        <p:nvPicPr>
          <p:cNvPr id="23558" name="Symbol zastępczy zawartości 4" descr="Obraz zawierający tekst, ubrania, Ludzka twarz, zrzut ekranu&#10;&#10;Opis wygenerowany automatyczni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2043113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9" name="Group 14"/>
          <p:cNvGrpSpPr>
            <a:grpSpLocks noGrp="1" noUngrp="1" noRot="1" noChangeAspect="1" noMove="1" noResize="1"/>
          </p:cNvGrpSpPr>
          <p:nvPr/>
        </p:nvGrpSpPr>
        <p:grpSpPr bwMode="auto">
          <a:xfrm>
            <a:off x="2579688" y="2543175"/>
            <a:ext cx="868362" cy="115888"/>
            <a:chOff x="8910933" y="1861308"/>
            <a:chExt cx="867485" cy="115439"/>
          </a:xfrm>
        </p:grpSpPr>
        <p:sp>
          <p:nvSpPr>
            <p:cNvPr id="27" name="Rectangle 15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18964825" flipH="1">
              <a:off x="9286790" y="1861308"/>
              <a:ext cx="115771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Straight Connector 16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9426349" y="1918237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8910933" y="1918237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88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9" name="Symbol zastępczy zawartości 4"/>
          <p:cNvPicPr>
            <a:picLocks noChangeAspect="1"/>
          </p:cNvPicPr>
          <p:nvPr/>
        </p:nvPicPr>
        <p:blipFill>
          <a:blip r:embed="rId2"/>
          <a:srcRect t="9801" r="-2" b="10542"/>
          <a:stretch>
            <a:fillRect/>
          </a:stretch>
        </p:blipFill>
        <p:spPr bwMode="auto">
          <a:xfrm>
            <a:off x="322263" y="322263"/>
            <a:ext cx="567372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Symbol zastępczy zawartości 4"/>
          <p:cNvPicPr>
            <a:picLocks noChangeAspect="1"/>
          </p:cNvPicPr>
          <p:nvPr/>
        </p:nvPicPr>
        <p:blipFill>
          <a:blip r:embed="rId3"/>
          <a:srcRect t="22443" r="-2" b="3903"/>
          <a:stretch>
            <a:fillRect/>
          </a:stretch>
        </p:blipFill>
        <p:spPr bwMode="auto">
          <a:xfrm>
            <a:off x="322263" y="3511550"/>
            <a:ext cx="5673725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Symbol zastępczy zawartości 4"/>
          <p:cNvPicPr>
            <a:picLocks noChangeAspect="1"/>
          </p:cNvPicPr>
          <p:nvPr/>
        </p:nvPicPr>
        <p:blipFill>
          <a:blip r:embed="rId4"/>
          <a:srcRect l="-2" t="3539" b="17439"/>
          <a:stretch>
            <a:fillRect/>
          </a:stretch>
        </p:blipFill>
        <p:spPr bwMode="auto">
          <a:xfrm>
            <a:off x="6196013" y="322263"/>
            <a:ext cx="5673725" cy="597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PROBLEMATYKA BADAWCZA REALIZOWANA W PRACOWNI DIAGNOSTYKI AKTYWNOŚCI NERWOWO-MIĘŚNIOWEJ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Monitorowanie ryzyka przeciążeń aparatu ruchu w oparciu o analizę wskaźników aktywności mięśniowo-nerwowej w badaniu </a:t>
            </a:r>
            <a:r>
              <a:rPr lang="pl-PL" dirty="0" err="1">
                <a:solidFill>
                  <a:schemeClr val="tx1"/>
                </a:solidFill>
              </a:rPr>
              <a:t>tensiomiograficznym</a:t>
            </a:r>
            <a:r>
              <a:rPr lang="pl-PL" dirty="0">
                <a:solidFill>
                  <a:schemeClr val="tx1"/>
                </a:solidFill>
              </a:rPr>
              <a:t> (</a:t>
            </a:r>
            <a:r>
              <a:rPr lang="pl-PL" dirty="0" err="1">
                <a:solidFill>
                  <a:schemeClr val="tx1"/>
                </a:solidFill>
              </a:rPr>
              <a:t>Tensiomiograf</a:t>
            </a:r>
            <a:r>
              <a:rPr lang="pl-PL" dirty="0">
                <a:solidFill>
                  <a:schemeClr val="tx1"/>
                </a:solidFill>
              </a:rPr>
              <a:t>, S2, TMG-BMC </a:t>
            </a:r>
            <a:r>
              <a:rPr lang="pl-PL" dirty="0" err="1">
                <a:solidFill>
                  <a:schemeClr val="tx1"/>
                </a:solidFill>
              </a:rPr>
              <a:t>Ltd</a:t>
            </a:r>
            <a:r>
              <a:rPr lang="pl-PL" dirty="0">
                <a:solidFill>
                  <a:schemeClr val="tx1"/>
                </a:solidFill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Diagnostyka siły i sztywności mięśni szkieletowych (w tym asymetrii) (</a:t>
            </a:r>
            <a:r>
              <a:rPr lang="pl-PL" dirty="0" err="1">
                <a:solidFill>
                  <a:schemeClr val="tx1"/>
                </a:solidFill>
              </a:rPr>
              <a:t>Tensiomiograf</a:t>
            </a:r>
            <a:r>
              <a:rPr lang="pl-PL" dirty="0">
                <a:solidFill>
                  <a:schemeClr val="tx1"/>
                </a:solidFill>
              </a:rPr>
              <a:t>, S2, TMG-BMC </a:t>
            </a:r>
            <a:r>
              <a:rPr lang="pl-PL" dirty="0" err="1">
                <a:solidFill>
                  <a:schemeClr val="tx1"/>
                </a:solidFill>
              </a:rPr>
              <a:t>Ltd</a:t>
            </a:r>
            <a:r>
              <a:rPr lang="pl-PL" dirty="0">
                <a:solidFill>
                  <a:schemeClr val="tx1"/>
                </a:solidFill>
              </a:rPr>
              <a:t>, PRISMA software).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Diagnostyka aktywności mięśniowo-nerwowej analizując parametry kinematyczne ruchu (</a:t>
            </a:r>
            <a:r>
              <a:rPr lang="pl-PL" dirty="0" err="1">
                <a:solidFill>
                  <a:schemeClr val="tx1"/>
                </a:solidFill>
              </a:rPr>
              <a:t>Gym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Aware</a:t>
            </a:r>
            <a:r>
              <a:rPr lang="pl-PL" dirty="0">
                <a:solidFill>
                  <a:schemeClr val="tx1"/>
                </a:solidFill>
              </a:rPr>
              <a:t>)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Ocena oraz profilowanie zmian wybranych zdolności kognitywnych (pamięci operacyjnej, funkcji wykonawczych mózgu) wykorzystując komputerowy system oceny sprawności </a:t>
            </a:r>
            <a:r>
              <a:rPr lang="pl-PL" dirty="0" err="1">
                <a:solidFill>
                  <a:schemeClr val="tx1"/>
                </a:solidFill>
              </a:rPr>
              <a:t>neuropoznawczej</a:t>
            </a:r>
            <a:r>
              <a:rPr lang="pl-PL" dirty="0">
                <a:solidFill>
                  <a:schemeClr val="tx1"/>
                </a:solidFill>
              </a:rPr>
              <a:t> SCHUHFRIED GmbH; (System Wiedeński, SCHUHFRIED GmbH).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Diagnostyka i monitorowanie symptomów zmęczenia i przeciążenia wysiłkiem fizycznym i poznawczym.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dirty="0">
                <a:solidFill>
                  <a:schemeClr val="tx1"/>
                </a:solidFill>
              </a:rPr>
              <a:t>Ocena odpowiedzi metabolicznej, neuroendokrynnej i wybranych markerów molekularnych. 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1214438" y="195263"/>
            <a:ext cx="10134600" cy="958850"/>
          </a:xfrm>
        </p:spPr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STRUKTURA NAUKOWA AWF KATOWICE</a:t>
            </a:r>
          </a:p>
        </p:txBody>
      </p:sp>
      <p:graphicFrame>
        <p:nvGraphicFramePr>
          <p:cNvPr id="5" name="Diagram 4">
            <a:extLst>
              <a:ext uri="{FF2B5EF4-FFF2-40B4-BE49-F238E27FC236}"/>
            </a:extLst>
          </p:cNvPr>
          <p:cNvGraphicFramePr/>
          <p:nvPr/>
        </p:nvGraphicFramePr>
        <p:xfrm>
          <a:off x="2704238" y="1474269"/>
          <a:ext cx="7156388" cy="4766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STRUKTURA CZŻ </a:t>
            </a:r>
            <a:br>
              <a:rPr lang="pl-PL" b="1" smtClean="0">
                <a:solidFill>
                  <a:srgbClr val="0070C0"/>
                </a:solidFill>
              </a:rPr>
            </a:br>
            <a:r>
              <a:rPr lang="pl-PL" b="1" smtClean="0">
                <a:solidFill>
                  <a:srgbClr val="0070C0"/>
                </a:solidFill>
              </a:rPr>
              <a:t>ZESPÓŁ NAUKOWO - BADAWCZY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95525"/>
            <a:ext cx="10134600" cy="3968750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</a:rPr>
              <a:t>Dyrektor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</a:rPr>
              <a:t>Kadra Zespołu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pełni rolę koordynatorów laboratoriów/pracowni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liderzy projektów w czasie realizacji projektów są włączeni do Zespołu Badawczego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pracownicy techniczni tworzą kadrę laboratoriów/pracowni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STRUKTURA CZŻ </a:t>
            </a:r>
            <a:br>
              <a:rPr lang="pl-PL" b="1" smtClean="0">
                <a:solidFill>
                  <a:srgbClr val="0070C0"/>
                </a:solidFill>
              </a:rPr>
            </a:br>
            <a:r>
              <a:rPr lang="pl-PL" b="1" smtClean="0">
                <a:solidFill>
                  <a:srgbClr val="0070C0"/>
                </a:solidFill>
              </a:rPr>
              <a:t>ZESPÓŁ NAUKOWO - BADAWCZY</a:t>
            </a:r>
            <a:endParaRPr lang="pl-PL" smtClean="0"/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u="sng" dirty="0">
                <a:solidFill>
                  <a:schemeClr val="tx1"/>
                </a:solidFill>
              </a:rPr>
              <a:t>Program podkreśla </a:t>
            </a:r>
            <a:r>
              <a:rPr lang="pl-PL" b="1" u="sng" dirty="0" err="1">
                <a:solidFill>
                  <a:schemeClr val="tx1"/>
                </a:solidFill>
              </a:rPr>
              <a:t>multi</a:t>
            </a:r>
            <a:r>
              <a:rPr lang="pl-PL" b="1" u="sng" dirty="0">
                <a:solidFill>
                  <a:schemeClr val="tx1"/>
                </a:solidFill>
              </a:rPr>
              <a:t>- i interdyscyplinarny charakter dziedziny badającej znaczenie aktywności fizycznej, ćwiczeń i sportu dla zdrowia społeczeństwa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</a:rPr>
              <a:t>Ocena aktualnego stanu zdrowia (markery laboratoryjne)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BZ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Ocena potencjału/możliwości wysiłkowych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</a:rPr>
              <a:t>Badania maksymalizujące zdolności wysiłkowe (obciążenie vs. regeneracja)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</a:rPr>
              <a:t>Prognozowanie/redukcja kontuzji i urazów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</a:rPr>
              <a:t>Ocena stosowanej diety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pl-PL" dirty="0">
                <a:solidFill>
                  <a:schemeClr val="tx1"/>
                </a:solidFill>
              </a:rPr>
              <a:t>Aspekty psychologiczne (motywacja, relacje, kompetencje)</a:t>
            </a:r>
            <a:endParaRPr lang="en-BZ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1152525" y="-257175"/>
            <a:ext cx="10134600" cy="1289050"/>
          </a:xfrm>
        </p:spPr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DZIAŁANIA ZESPOŁU BADAWCZEGO CZŻ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6229" y="1482571"/>
          <a:ext cx="11523216" cy="4998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1"/>
          <p:cNvSpPr>
            <a:spLocks noGrp="1"/>
          </p:cNvSpPr>
          <p:nvPr>
            <p:ph type="title"/>
          </p:nvPr>
        </p:nvSpPr>
        <p:spPr>
          <a:xfrm>
            <a:off x="1135063" y="-222250"/>
            <a:ext cx="10134600" cy="1287463"/>
          </a:xfrm>
        </p:spPr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UCZELNIANE PROJEKTY BADAWCZE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672" y="1204521"/>
          <a:ext cx="11672656" cy="523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8750"/>
            <a:ext cx="7315200" cy="654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9" name="Tytuł 1"/>
          <p:cNvSpPr>
            <a:spLocks noGrp="1"/>
          </p:cNvSpPr>
          <p:nvPr>
            <p:ph type="title"/>
          </p:nvPr>
        </p:nvSpPr>
        <p:spPr>
          <a:xfrm>
            <a:off x="1077913" y="723900"/>
            <a:ext cx="5464175" cy="1289050"/>
          </a:xfrm>
        </p:spPr>
        <p:txBody>
          <a:bodyPr/>
          <a:lstStyle/>
          <a:p>
            <a:pPr algn="ctr" eaLnBrk="1" hangingPunct="1"/>
            <a:r>
              <a:rPr lang="pl-PL" b="1" smtClean="0"/>
              <a:t>PROJEKTY BADAWCZE CZŻ 2023-2025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34950" y="2459038"/>
            <a:ext cx="7313613" cy="2808287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chemeClr val="tx1"/>
                </a:solidFill>
              </a:rPr>
              <a:t>Physical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Mental</a:t>
            </a: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Health</a:t>
            </a:r>
            <a:r>
              <a:rPr lang="pl-PL" dirty="0">
                <a:solidFill>
                  <a:schemeClr val="tx1"/>
                </a:solidFill>
              </a:rPr>
              <a:t> 4 </a:t>
            </a:r>
            <a:r>
              <a:rPr lang="pl-PL" dirty="0" err="1">
                <a:solidFill>
                  <a:schemeClr val="tx1"/>
                </a:solidFill>
              </a:rPr>
              <a:t>All</a:t>
            </a:r>
            <a:r>
              <a:rPr lang="pl-PL" dirty="0">
                <a:solidFill>
                  <a:schemeClr val="tx1"/>
                </a:solidFill>
              </a:rPr>
              <a:t>: Development and </a:t>
            </a:r>
            <a:r>
              <a:rPr lang="pl-PL" dirty="0" err="1">
                <a:solidFill>
                  <a:schemeClr val="tx1"/>
                </a:solidFill>
              </a:rPr>
              <a:t>implementation</a:t>
            </a:r>
            <a:r>
              <a:rPr lang="pl-PL" dirty="0">
                <a:solidFill>
                  <a:schemeClr val="tx1"/>
                </a:solidFill>
              </a:rPr>
              <a:t> of a </a:t>
            </a:r>
            <a:r>
              <a:rPr lang="pl-PL" dirty="0" err="1">
                <a:solidFill>
                  <a:schemeClr val="tx1"/>
                </a:solidFill>
              </a:rPr>
              <a:t>digital</a:t>
            </a:r>
            <a:r>
              <a:rPr lang="pl-PL" dirty="0">
                <a:solidFill>
                  <a:schemeClr val="tx1"/>
                </a:solidFill>
              </a:rPr>
              <a:t> platform to </a:t>
            </a:r>
            <a:r>
              <a:rPr lang="pl-PL" dirty="0" err="1">
                <a:solidFill>
                  <a:schemeClr val="tx1"/>
                </a:solidFill>
              </a:rPr>
              <a:t>promote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access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healthcare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physiotherapy</a:t>
            </a:r>
            <a:r>
              <a:rPr lang="pl-PL" dirty="0">
                <a:solidFill>
                  <a:schemeClr val="tx1"/>
                </a:solidFill>
              </a:rPr>
              <a:t> for </a:t>
            </a:r>
            <a:r>
              <a:rPr lang="pl-PL" dirty="0" err="1">
                <a:solidFill>
                  <a:schemeClr val="tx1"/>
                </a:solidFill>
              </a:rPr>
              <a:t>Polish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citizens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risk</a:t>
            </a:r>
            <a:r>
              <a:rPr lang="pl-PL" dirty="0">
                <a:solidFill>
                  <a:schemeClr val="tx1"/>
                </a:solidFill>
              </a:rPr>
              <a:t> of </a:t>
            </a:r>
            <a:r>
              <a:rPr lang="pl-PL" dirty="0" err="1">
                <a:solidFill>
                  <a:schemeClr val="tx1"/>
                </a:solidFill>
              </a:rPr>
              <a:t>social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isolation</a:t>
            </a:r>
            <a:endParaRPr lang="pl-PL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</a:rPr>
              <a:t>Prevalence </a:t>
            </a:r>
            <a:r>
              <a:rPr lang="pl-PL" dirty="0">
                <a:solidFill>
                  <a:schemeClr val="tx1"/>
                </a:solidFill>
              </a:rPr>
              <a:t>and </a:t>
            </a:r>
            <a:r>
              <a:rPr lang="pl-PL" dirty="0" err="1">
                <a:solidFill>
                  <a:schemeClr val="tx1"/>
                </a:solidFill>
              </a:rPr>
              <a:t>determinants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of food allergy and intolerance in a </a:t>
            </a:r>
            <a:r>
              <a:rPr lang="pl-PL" dirty="0" err="1">
                <a:solidFill>
                  <a:schemeClr val="tx1"/>
                </a:solidFill>
              </a:rPr>
              <a:t>Polish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population.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Prospective, multicenter research assessing rehabilitation of patients with idiopathic pulmonary fibrosis</a:t>
            </a:r>
            <a:endParaRPr lang="pl-PL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 err="1">
                <a:solidFill>
                  <a:schemeClr val="tx1"/>
                </a:solidFill>
              </a:rPr>
              <a:t>Effects</a:t>
            </a:r>
            <a:r>
              <a:rPr lang="pl-PL" dirty="0">
                <a:solidFill>
                  <a:schemeClr val="tx1"/>
                </a:solidFill>
              </a:rPr>
              <a:t> of </a:t>
            </a:r>
            <a:r>
              <a:rPr lang="pl-PL" dirty="0" err="1">
                <a:solidFill>
                  <a:schemeClr val="tx1"/>
                </a:solidFill>
              </a:rPr>
              <a:t>cold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exercise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hypoxia</a:t>
            </a:r>
            <a:r>
              <a:rPr lang="pl-PL" dirty="0">
                <a:solidFill>
                  <a:schemeClr val="tx1"/>
                </a:solidFill>
              </a:rPr>
              <a:t> on fibroblast </a:t>
            </a:r>
            <a:r>
              <a:rPr lang="pl-PL" dirty="0" err="1">
                <a:solidFill>
                  <a:schemeClr val="tx1"/>
                </a:solidFill>
              </a:rPr>
              <a:t>growth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factor</a:t>
            </a:r>
            <a:r>
              <a:rPr lang="pl-PL" dirty="0">
                <a:solidFill>
                  <a:schemeClr val="tx1"/>
                </a:solidFill>
              </a:rPr>
              <a:t> 21 (FGF21) and </a:t>
            </a:r>
            <a:r>
              <a:rPr lang="pl-PL" dirty="0" err="1">
                <a:solidFill>
                  <a:schemeClr val="tx1"/>
                </a:solidFill>
              </a:rPr>
              <a:t>local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peroxisome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proliferator-activated</a:t>
            </a:r>
            <a:r>
              <a:rPr lang="pl-PL" dirty="0">
                <a:solidFill>
                  <a:schemeClr val="tx1"/>
                </a:solidFill>
              </a:rPr>
              <a:t> receptor gamma co-</a:t>
            </a:r>
            <a:r>
              <a:rPr lang="pl-PL" dirty="0" err="1">
                <a:solidFill>
                  <a:schemeClr val="tx1"/>
                </a:solidFill>
              </a:rPr>
              <a:t>activator</a:t>
            </a:r>
            <a:r>
              <a:rPr lang="pl-PL" dirty="0">
                <a:solidFill>
                  <a:schemeClr val="tx1"/>
                </a:solidFill>
              </a:rPr>
              <a:t> (PGC)-1-alfa on IGF-1 </a:t>
            </a:r>
            <a:r>
              <a:rPr lang="pl-PL" dirty="0" err="1">
                <a:solidFill>
                  <a:schemeClr val="tx1"/>
                </a:solidFill>
              </a:rPr>
              <a:t>signaling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pathways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higher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energy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expenditure</a:t>
            </a:r>
            <a:r>
              <a:rPr lang="pl-PL" dirty="0">
                <a:solidFill>
                  <a:schemeClr val="tx1"/>
                </a:solidFill>
              </a:rPr>
              <a:t> in </a:t>
            </a:r>
            <a:r>
              <a:rPr lang="pl-PL" dirty="0" err="1">
                <a:solidFill>
                  <a:schemeClr val="tx1"/>
                </a:solidFill>
              </a:rPr>
              <a:t>adipose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tissue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skeletal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muscle</a:t>
            </a:r>
            <a:r>
              <a:rPr lang="pl-PL" dirty="0"/>
              <a:t>.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31751" name="Picture 4" descr="A row of samples for medical testing"/>
          <p:cNvPicPr>
            <a:picLocks noChangeAspect="1"/>
          </p:cNvPicPr>
          <p:nvPr/>
        </p:nvPicPr>
        <p:blipFill>
          <a:blip r:embed="rId2"/>
          <a:srcRect l="48499" r="1501"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oup 14"/>
          <p:cNvGrpSpPr>
            <a:grpSpLocks noGrp="1" noUngrp="1" noRot="1" noChangeAspect="1" noMove="1" noResize="1"/>
          </p:cNvGrpSpPr>
          <p:nvPr/>
        </p:nvGrpSpPr>
        <p:grpSpPr bwMode="auto">
          <a:xfrm>
            <a:off x="3376613" y="2320925"/>
            <a:ext cx="866775" cy="114300"/>
            <a:chOff x="8910933" y="1861308"/>
            <a:chExt cx="867485" cy="115439"/>
          </a:xfrm>
        </p:grpSpPr>
        <p:sp>
          <p:nvSpPr>
            <p:cNvPr id="16" name="Rectangle 15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18964825" flipH="1">
              <a:off x="9287478" y="1861308"/>
              <a:ext cx="114394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9425704" y="1919028"/>
              <a:ext cx="352714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8910933" y="1919028"/>
              <a:ext cx="352714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60338" y="157163"/>
            <a:ext cx="11871325" cy="654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3" name="Tytuł 1"/>
          <p:cNvSpPr>
            <a:spLocks noGrp="1"/>
          </p:cNvSpPr>
          <p:nvPr>
            <p:ph type="title"/>
          </p:nvPr>
        </p:nvSpPr>
        <p:spPr>
          <a:xfrm>
            <a:off x="1028700" y="963613"/>
            <a:ext cx="10134600" cy="1036637"/>
          </a:xfrm>
        </p:spPr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WSPÓŁPRACA</a:t>
            </a:r>
          </a:p>
        </p:txBody>
      </p:sp>
      <p:grpSp>
        <p:nvGrpSpPr>
          <p:cNvPr id="32774" name="Group 16"/>
          <p:cNvGrpSpPr>
            <a:grpSpLocks noGrp="1" noUngrp="1" noRot="1" noChangeAspect="1" noMove="1" noResize="1"/>
          </p:cNvGrpSpPr>
          <p:nvPr/>
        </p:nvGrpSpPr>
        <p:grpSpPr bwMode="auto">
          <a:xfrm>
            <a:off x="5662613" y="2170113"/>
            <a:ext cx="866775" cy="114300"/>
            <a:chOff x="8910933" y="1861308"/>
            <a:chExt cx="867485" cy="115439"/>
          </a:xfrm>
        </p:grpSpPr>
        <p:sp>
          <p:nvSpPr>
            <p:cNvPr id="18" name="Rectangle 17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18964825" flipH="1">
              <a:off x="9287478" y="1861308"/>
              <a:ext cx="114394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9425704" y="1919028"/>
              <a:ext cx="352714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8910933" y="1919028"/>
              <a:ext cx="352714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Symbol zastępczy zawartości 4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4325" y="2308793"/>
          <a:ext cx="11410949" cy="377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ymbol zastępczy zawartości 5" descr="Obraz zawierający clipart, design&#10;&#10;Opis wygenerowany automatycznie przy niskim poziomie pewnośc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588" y="193675"/>
            <a:ext cx="55102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4300" y="193675"/>
            <a:ext cx="9429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1062038"/>
            <a:ext cx="9810750" cy="369887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25th May 2023 - EDUCATIONAL  &amp;  TRAINING SECTION OF  THE CONFERENCE</a:t>
            </a:r>
          </a:p>
        </p:txBody>
      </p:sp>
      <p:pic>
        <p:nvPicPr>
          <p:cNvPr id="6149" name="Picture 4" descr="AZS AWF Katowice Cycling Te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7438" y="35480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Instytut Sportu - PIB - Dyrektor Instytutu Sportu – Państwowego Instytutu  Badawczego ogłasza nabór na stanowisko specjalista inżynieryjno-techniczny  (nr ref. 2/202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125" y="4257675"/>
            <a:ext cx="40322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pole tekstowe 10"/>
          <p:cNvSpPr txBox="1">
            <a:spLocks noChangeArrowheads="1"/>
          </p:cNvSpPr>
          <p:nvPr/>
        </p:nvSpPr>
        <p:spPr bwMode="auto">
          <a:xfrm>
            <a:off x="263525" y="5751513"/>
            <a:ext cx="379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b="1">
                <a:solidFill>
                  <a:srgbClr val="0070C0"/>
                </a:solidFill>
                <a:latin typeface="Bembo"/>
              </a:rPr>
              <a:t>AWF KATOWICE – </a:t>
            </a:r>
          </a:p>
          <a:p>
            <a:pPr algn="ctr"/>
            <a:r>
              <a:rPr lang="pl-PL" b="1">
                <a:solidFill>
                  <a:srgbClr val="0070C0"/>
                </a:solidFill>
                <a:latin typeface="Bembo"/>
              </a:rPr>
              <a:t>INSTITUTE OF SPORT SCIENCES</a:t>
            </a:r>
          </a:p>
        </p:txBody>
      </p:sp>
      <p:pic>
        <p:nvPicPr>
          <p:cNvPr id="6152" name="Picture 4" descr="Polski Komitet Paraolimpijsk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9200" y="4079875"/>
            <a:ext cx="3316288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pole tekstowe 11"/>
          <p:cNvSpPr txBox="1">
            <a:spLocks noChangeArrowheads="1"/>
          </p:cNvSpPr>
          <p:nvPr/>
        </p:nvSpPr>
        <p:spPr bwMode="auto">
          <a:xfrm>
            <a:off x="3562350" y="3140075"/>
            <a:ext cx="58293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500" b="1" u="sng">
                <a:latin typeface="Bembo"/>
              </a:rPr>
              <a:t>CONFERENCE’S ORGANIZATORS</a:t>
            </a:r>
          </a:p>
        </p:txBody>
      </p:sp>
      <p:pic>
        <p:nvPicPr>
          <p:cNvPr id="6154" name="Obraz 13" descr="Obraz zawierający tekst, Czcionka, zrzut ekranu, linia&#10;&#10;Opis wygenerowany automatycznie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11400" y="1822450"/>
            <a:ext cx="777875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/>
              <a:ext uri="{C183D7F6-B498-43B3-948B-1728B52AA6E4}"/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2400" y="158750"/>
            <a:ext cx="11887200" cy="654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797" name="Tytuł 1"/>
          <p:cNvSpPr>
            <a:spLocks noGrp="1"/>
          </p:cNvSpPr>
          <p:nvPr>
            <p:ph type="title"/>
          </p:nvPr>
        </p:nvSpPr>
        <p:spPr>
          <a:xfrm>
            <a:off x="1046163" y="450850"/>
            <a:ext cx="10255250" cy="12890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pl-PL" sz="2500" b="1" smtClean="0">
                <a:solidFill>
                  <a:srgbClr val="0070C0"/>
                </a:solidFill>
              </a:rPr>
              <a:t>PROJEKTY BADAWCZE REALIZOWANE W OPISYWANEJ TEMATYCE BADAWCZEŃ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415925" y="2493963"/>
            <a:ext cx="7324725" cy="3233737"/>
          </a:xfrm>
        </p:spPr>
        <p:txBody>
          <a:bodyPr rtlCol="0">
            <a:noAutofit/>
          </a:bodyPr>
          <a:lstStyle/>
          <a:p>
            <a:pPr marL="342900" indent="-342900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Wpływ długotrwałego wysiłku tlenowego o niskiej intensywności na cechy skurczu mięśniowego i sprawność poznawczą, u starzejących się mężczyzn o odmiennym fenotypie (dr hab. J. </a:t>
            </a:r>
            <a:r>
              <a:rPr lang="pl-PL" dirty="0" err="1">
                <a:solidFill>
                  <a:schemeClr val="tx1"/>
                </a:solidFill>
              </a:rPr>
              <a:t>Chycki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Wpływ aktywności fizycznej na poprawę wydolności tlenowej, beztlenowej, masę i skład ciała oraz sprawność poznawczą w populacji starzejących się mężczyzn (dr hab. J. </a:t>
            </a:r>
            <a:r>
              <a:rPr lang="pl-PL" dirty="0" err="1">
                <a:solidFill>
                  <a:schemeClr val="tx1"/>
                </a:solidFill>
              </a:rPr>
              <a:t>Chycki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Krążący </a:t>
            </a:r>
            <a:r>
              <a:rPr lang="pl-PL" dirty="0" err="1">
                <a:solidFill>
                  <a:schemeClr val="tx1"/>
                </a:solidFill>
              </a:rPr>
              <a:t>cfDNA</a:t>
            </a:r>
            <a:r>
              <a:rPr lang="pl-PL" dirty="0">
                <a:solidFill>
                  <a:schemeClr val="tx1"/>
                </a:solidFill>
              </a:rPr>
              <a:t> jako marker zmęczenia mięśni w procesie starzenia (dr hab. J. </a:t>
            </a:r>
            <a:r>
              <a:rPr lang="pl-PL" dirty="0" err="1">
                <a:solidFill>
                  <a:schemeClr val="tx1"/>
                </a:solidFill>
              </a:rPr>
              <a:t>Chycki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pPr marL="342900" indent="-342900" eaLnBrk="1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/>
                </a:solidFill>
              </a:rPr>
              <a:t>Spersonalizowana aktywność fizyczna jako czynnik wpływający na krążący BDNF i funkcje wykonawcze mózgu u starzejących się mężczyzn (dr </a:t>
            </a:r>
            <a:r>
              <a:rPr lang="pl-PL" dirty="0" err="1">
                <a:solidFill>
                  <a:schemeClr val="tx1"/>
                </a:solidFill>
              </a:rPr>
              <a:t>hab</a:t>
            </a:r>
            <a:r>
              <a:rPr lang="pl-PL" dirty="0">
                <a:solidFill>
                  <a:schemeClr val="tx1"/>
                </a:solidFill>
              </a:rPr>
              <a:t> J. </a:t>
            </a:r>
            <a:r>
              <a:rPr lang="pl-PL" dirty="0" err="1">
                <a:solidFill>
                  <a:schemeClr val="tx1"/>
                </a:solidFill>
              </a:rPr>
              <a:t>Chycki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3799" name="Graphic 6" descr="Hantel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547813"/>
            <a:ext cx="3667125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0" name="Group 15"/>
          <p:cNvGrpSpPr>
            <a:grpSpLocks noGrp="1" noUngrp="1" noRot="1" noChangeAspect="1" noMove="1" noResize="1"/>
          </p:cNvGrpSpPr>
          <p:nvPr/>
        </p:nvGrpSpPr>
        <p:grpSpPr bwMode="auto">
          <a:xfrm>
            <a:off x="3513138" y="2320925"/>
            <a:ext cx="868362" cy="114300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/>
                <a:ext uri="{C183D7F6-B498-43B3-948B-1728B52AA6E4}"/>
              </a:extLst>
            </p:cNvPr>
            <p:cNvSpPr/>
            <p:nvPr/>
          </p:nvSpPr>
          <p:spPr>
            <a:xfrm rot="18964825" flipH="1">
              <a:off x="9286790" y="1861308"/>
              <a:ext cx="115771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9426349" y="1919028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/>
                <a:ext uri="{C183D7F6-B498-43B3-948B-1728B52AA6E4}"/>
              </a:extLst>
            </p:cNvPr>
            <p:cNvCxnSpPr/>
            <p:nvPr/>
          </p:nvCxnSpPr>
          <p:spPr>
            <a:xfrm>
              <a:off x="8910933" y="1919028"/>
              <a:ext cx="35206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PROJEKTY BADAWCZE REALIZOWANE W RAMACH KONKURSÓW 2023</a:t>
            </a:r>
            <a:endParaRPr lang="pl-PL" smtClean="0"/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1" dirty="0">
                <a:solidFill>
                  <a:schemeClr val="tx1"/>
                </a:solidFill>
              </a:rPr>
              <a:t>Wpływ napoju nawadniającego na status nawodnienia, metabolizm wysiłkowy oraz wybrane wskaźniki zmęczenia ośrodkowego i obwodowego</a:t>
            </a:r>
            <a:r>
              <a:rPr lang="pl-PL" dirty="0">
                <a:solidFill>
                  <a:schemeClr val="tx1"/>
                </a:solidFill>
              </a:rPr>
              <a:t>. Projekt NCBR, realizowany przez AWF w formie badań zleconych “</a:t>
            </a:r>
            <a:r>
              <a:rPr lang="pl-PL" dirty="0" err="1">
                <a:solidFill>
                  <a:schemeClr val="tx1"/>
                </a:solidFill>
              </a:rPr>
              <a:t>Gaminate</a:t>
            </a:r>
            <a:r>
              <a:rPr lang="pl-PL" dirty="0">
                <a:solidFill>
                  <a:schemeClr val="tx1"/>
                </a:solidFill>
              </a:rPr>
              <a:t> – opracowanie napoju nawadniającego o niskim ładunku kalorycznym, w wyniku prac nad ciśnieniem osmotycznym i </a:t>
            </a:r>
            <a:r>
              <a:rPr lang="pl-PL" dirty="0" err="1">
                <a:solidFill>
                  <a:schemeClr val="tx1"/>
                </a:solidFill>
              </a:rPr>
              <a:t>wchłanialność</a:t>
            </a:r>
            <a:r>
              <a:rPr lang="pl-PL" dirty="0">
                <a:solidFill>
                  <a:schemeClr val="tx1"/>
                </a:solidFill>
              </a:rPr>
              <a:t>” (Akronim: </a:t>
            </a:r>
            <a:r>
              <a:rPr lang="pl-PL" dirty="0" err="1">
                <a:solidFill>
                  <a:schemeClr val="tx1"/>
                </a:solidFill>
              </a:rPr>
              <a:t>Gaminate</a:t>
            </a:r>
            <a:r>
              <a:rPr lang="pl-PL" dirty="0">
                <a:solidFill>
                  <a:schemeClr val="tx1"/>
                </a:solidFill>
              </a:rPr>
              <a:t>). Projekt badawczy realizowany jest w ramach konkursu </a:t>
            </a:r>
            <a:r>
              <a:rPr lang="pl-PL" dirty="0" err="1">
                <a:solidFill>
                  <a:schemeClr val="tx1"/>
                </a:solidFill>
              </a:rPr>
              <a:t>BRIdge</a:t>
            </a:r>
            <a:r>
              <a:rPr lang="pl-PL" dirty="0">
                <a:solidFill>
                  <a:schemeClr val="tx1"/>
                </a:solidFill>
              </a:rPr>
              <a:t> Alfa NCBR (nr POIR.01.03.01-00-0085/16)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1" dirty="0">
                <a:solidFill>
                  <a:schemeClr val="tx1"/>
                </a:solidFill>
              </a:rPr>
              <a:t>Spersonalizowany system optymalizacji nawodnienia - The IQ &amp; </a:t>
            </a:r>
            <a:r>
              <a:rPr lang="pl-PL" b="1" i="1" dirty="0" err="1">
                <a:solidFill>
                  <a:schemeClr val="tx1"/>
                </a:solidFill>
              </a:rPr>
              <a:t>Water</a:t>
            </a:r>
            <a:r>
              <a:rPr lang="pl-PL" b="1" i="1" dirty="0">
                <a:solidFill>
                  <a:schemeClr val="tx1"/>
                </a:solidFill>
              </a:rPr>
              <a:t>. </a:t>
            </a:r>
            <a:r>
              <a:rPr lang="pl-PL" dirty="0">
                <a:solidFill>
                  <a:schemeClr val="tx1"/>
                </a:solidFill>
              </a:rPr>
              <a:t>Projekt NCBR, realizowany przez AWF w formie konsorcjum – ŚUM + MASPEX. Składany w konkursie NCBR NUTRI-TECH 1 – dr hab. Jakub </a:t>
            </a:r>
            <a:r>
              <a:rPr lang="pl-PL" dirty="0" err="1">
                <a:solidFill>
                  <a:schemeClr val="tx1"/>
                </a:solidFill>
              </a:rPr>
              <a:t>Chycki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1" dirty="0">
                <a:solidFill>
                  <a:schemeClr val="tx1"/>
                </a:solidFill>
              </a:rPr>
              <a:t>Wpływ ograniczenia niskiej emisji na zdrowie i styl życia mieszkańców Górnośląsko - Zagłębiowskiej Metropolii</a:t>
            </a:r>
            <a:r>
              <a:rPr lang="pl-PL" dirty="0">
                <a:solidFill>
                  <a:schemeClr val="tx1"/>
                </a:solidFill>
              </a:rPr>
              <a:t>.  Badania finansowane w ramach program Metropolitalny Fundusz Wspierania Nauki RW57/2023 – dr Marcin Sikora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b="1" i="1" dirty="0">
                <a:solidFill>
                  <a:schemeClr val="tx1"/>
                </a:solidFill>
              </a:rPr>
              <a:t>Miasto Katowice-przyjazna przestrzeń do aktywności fizycznej osób dorosłych z niepełnosprawnością intelektualną uczestników Warsztatów Terapii Zajęciowej</a:t>
            </a:r>
            <a:r>
              <a:rPr lang="pl-PL" dirty="0">
                <a:solidFill>
                  <a:schemeClr val="tx1"/>
                </a:solidFill>
              </a:rPr>
              <a:t>.  Badania finansowane w ramach program Metropolitalny Fundusz Wspierania Nauki- RW 56/2023 - dr. Diana </a:t>
            </a:r>
            <a:r>
              <a:rPr lang="pl-PL" dirty="0" err="1">
                <a:solidFill>
                  <a:schemeClr val="tx1"/>
                </a:solidFill>
              </a:rPr>
              <a:t>Celebańska</a:t>
            </a: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350838"/>
            <a:ext cx="10134600" cy="12890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PROJEKTY BADAWCZE REALIZOWANE W OPISYWANEJ TEMATYCE W RAMACH WSPÓŁPRACY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„</a:t>
            </a:r>
            <a:r>
              <a:rPr lang="pl-PL" b="1" i="1" dirty="0">
                <a:solidFill>
                  <a:schemeClr val="tx1"/>
                </a:solidFill>
              </a:rPr>
              <a:t>Prospektywna ocena jakości kompresji klatki piersiowej podczas symulacji ciągłego masażu serca</a:t>
            </a:r>
            <a:r>
              <a:rPr lang="pl-PL" dirty="0">
                <a:solidFill>
                  <a:schemeClr val="tx1"/>
                </a:solidFill>
              </a:rPr>
              <a:t>” Projekt realizowany wspólnie z Śląskim Uniwersytetem Medycznym  - dr hab. n. med. Dariusz </a:t>
            </a:r>
            <a:r>
              <a:rPr lang="pl-PL" dirty="0" err="1">
                <a:solidFill>
                  <a:schemeClr val="tx1"/>
                </a:solidFill>
              </a:rPr>
              <a:t>Waniczka</a:t>
            </a:r>
            <a:endParaRPr lang="pl-PL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„</a:t>
            </a:r>
            <a:r>
              <a:rPr lang="pl-PL" b="1" i="1" dirty="0">
                <a:solidFill>
                  <a:schemeClr val="tx1"/>
                </a:solidFill>
              </a:rPr>
              <a:t>Wskaźniki równowagi </a:t>
            </a:r>
            <a:r>
              <a:rPr lang="pl-PL" b="1" i="1" dirty="0" err="1">
                <a:solidFill>
                  <a:schemeClr val="tx1"/>
                </a:solidFill>
              </a:rPr>
              <a:t>prooksydacyjno</a:t>
            </a:r>
            <a:r>
              <a:rPr lang="pl-PL" b="1" i="1" dirty="0">
                <a:solidFill>
                  <a:schemeClr val="tx1"/>
                </a:solidFill>
              </a:rPr>
              <a:t>-oksydacyjnej, hormony kory i rdzenia nadnerczy oraz czynniki wzrostu u chorych z nowotworami ślinianek</a:t>
            </a:r>
            <a:r>
              <a:rPr lang="pl-PL" dirty="0">
                <a:solidFill>
                  <a:schemeClr val="tx1"/>
                </a:solidFill>
              </a:rPr>
              <a:t>”  Projekt realizowany wspólnie z Śląskim Uniwersytetem Medycznym  - prof. dr hab. n. med. Jarosław Markowski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„</a:t>
            </a:r>
            <a:r>
              <a:rPr lang="pl-PL" b="1" i="1" dirty="0">
                <a:solidFill>
                  <a:schemeClr val="tx1"/>
                </a:solidFill>
              </a:rPr>
              <a:t>Przeciwbakteryjne i przeciwzapalne działanie </a:t>
            </a:r>
            <a:r>
              <a:rPr lang="pl-PL" b="1" i="1" dirty="0" err="1">
                <a:solidFill>
                  <a:schemeClr val="tx1"/>
                </a:solidFill>
              </a:rPr>
              <a:t>kannabinoidów</a:t>
            </a:r>
            <a:r>
              <a:rPr lang="pl-PL" dirty="0">
                <a:solidFill>
                  <a:schemeClr val="tx1"/>
                </a:solidFill>
              </a:rPr>
              <a:t>”. </a:t>
            </a:r>
            <a:r>
              <a:rPr lang="en-US" dirty="0" err="1">
                <a:solidFill>
                  <a:schemeClr val="tx1"/>
                </a:solidFill>
              </a:rPr>
              <a:t>Wydział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Biologicznych</a:t>
            </a:r>
            <a:r>
              <a:rPr lang="en-US" dirty="0">
                <a:solidFill>
                  <a:schemeClr val="tx1"/>
                </a:solidFill>
              </a:rPr>
              <a:t>, Department of Biological Sciences, Thompson Rivers University805 TRU Way Kamloops, BC V2C 0C8</a:t>
            </a:r>
            <a:endParaRPr lang="pl-PL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„</a:t>
            </a:r>
            <a:r>
              <a:rPr lang="pl-PL" b="1" i="1" dirty="0">
                <a:solidFill>
                  <a:schemeClr val="tx1"/>
                </a:solidFill>
              </a:rPr>
              <a:t>Model matematyczny prognozowania zmian obciążeń układu</a:t>
            </a:r>
            <a:br>
              <a:rPr lang="pl-PL" b="1" i="1" dirty="0">
                <a:solidFill>
                  <a:schemeClr val="tx1"/>
                </a:solidFill>
              </a:rPr>
            </a:br>
            <a:r>
              <a:rPr lang="pl-PL" b="1" i="1" dirty="0">
                <a:solidFill>
                  <a:schemeClr val="tx1"/>
                </a:solidFill>
              </a:rPr>
              <a:t>mięśniowo-szkieletowego u osób z </a:t>
            </a:r>
            <a:r>
              <a:rPr lang="pl-PL" b="1" i="1" dirty="0" err="1">
                <a:solidFill>
                  <a:schemeClr val="tx1"/>
                </a:solidFill>
              </a:rPr>
              <a:t>sarkopenią</a:t>
            </a:r>
            <a:r>
              <a:rPr lang="pl-PL" dirty="0">
                <a:solidFill>
                  <a:schemeClr val="tx1"/>
                </a:solidFill>
              </a:rPr>
              <a:t>”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Wydział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Inżynierii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Biomedycznej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Politechniki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Śląskiej</a:t>
            </a:r>
            <a:r>
              <a:rPr lang="en-US" dirty="0">
                <a:solidFill>
                  <a:schemeClr val="tx1"/>
                </a:solidFill>
              </a:rPr>
              <a:t>, Faculty of Biomedical Engineering / Department of </a:t>
            </a:r>
            <a:r>
              <a:rPr lang="en-US" dirty="0" err="1">
                <a:solidFill>
                  <a:schemeClr val="tx1"/>
                </a:solidFill>
              </a:rPr>
              <a:t>Biomechatronics</a:t>
            </a:r>
            <a:r>
              <a:rPr lang="en-US" dirty="0">
                <a:solidFill>
                  <a:schemeClr val="tx1"/>
                </a:solidFill>
              </a:rPr>
              <a:t> Zabrze, Poland</a:t>
            </a: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PROJEKTY BADAWCZE PLANOWANE W CZŻ </a:t>
            </a:r>
            <a:br>
              <a:rPr lang="pl-PL" b="1" smtClean="0">
                <a:solidFill>
                  <a:srgbClr val="0070C0"/>
                </a:solidFill>
              </a:rPr>
            </a:br>
            <a:r>
              <a:rPr lang="pl-PL" b="1" smtClean="0">
                <a:solidFill>
                  <a:srgbClr val="0070C0"/>
                </a:solidFill>
              </a:rPr>
              <a:t>2023-2025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>
                <a:solidFill>
                  <a:schemeClr val="tx1"/>
                </a:solidFill>
              </a:rPr>
              <a:t>Organizacja Międzynarodowej Konferencji Naukowej w ramach cyklu konferencji „</a:t>
            </a:r>
            <a:r>
              <a:rPr lang="pl-PL" i="1" dirty="0" err="1">
                <a:solidFill>
                  <a:schemeClr val="tx1"/>
                </a:solidFill>
              </a:rPr>
              <a:t>Rehabilitation</a:t>
            </a:r>
            <a:r>
              <a:rPr lang="pl-PL" i="1" dirty="0">
                <a:solidFill>
                  <a:schemeClr val="tx1"/>
                </a:solidFill>
              </a:rPr>
              <a:t> in XXI </a:t>
            </a:r>
            <a:r>
              <a:rPr lang="pl-PL" i="1" dirty="0" err="1">
                <a:solidFill>
                  <a:schemeClr val="tx1"/>
                </a:solidFill>
              </a:rPr>
              <a:t>century</a:t>
            </a:r>
            <a:r>
              <a:rPr lang="pl-PL" i="1" dirty="0">
                <a:solidFill>
                  <a:schemeClr val="tx1"/>
                </a:solidFill>
              </a:rPr>
              <a:t>- </a:t>
            </a:r>
            <a:r>
              <a:rPr lang="pl-PL" i="1" dirty="0" err="1">
                <a:solidFill>
                  <a:schemeClr val="tx1"/>
                </a:solidFill>
              </a:rPr>
              <a:t>aging</a:t>
            </a:r>
            <a:r>
              <a:rPr lang="pl-PL" i="1" dirty="0">
                <a:solidFill>
                  <a:schemeClr val="tx1"/>
                </a:solidFill>
              </a:rPr>
              <a:t> and </a:t>
            </a:r>
            <a:r>
              <a:rPr lang="pl-PL" i="1" dirty="0" err="1">
                <a:solidFill>
                  <a:schemeClr val="tx1"/>
                </a:solidFill>
              </a:rPr>
              <a:t>lifestyle</a:t>
            </a:r>
            <a:r>
              <a:rPr lang="pl-PL" dirty="0">
                <a:solidFill>
                  <a:schemeClr val="tx1"/>
                </a:solidFill>
              </a:rPr>
              <a:t>” Wniosek o finasowanie w ramach programu Społeczna Odpowiedzialność Nauki / Doskonała Nauka. Przewodnicząca prof. dr hab. Aleksandra Żebrowska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 err="1">
                <a:solidFill>
                  <a:schemeClr val="tx1"/>
                </a:solidFill>
              </a:rPr>
              <a:t>Physical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Mental</a:t>
            </a:r>
            <a:r>
              <a:rPr lang="pl-PL" dirty="0">
                <a:solidFill>
                  <a:schemeClr val="tx1"/>
                </a:solidFill>
              </a:rPr>
              <a:t>  </a:t>
            </a:r>
            <a:r>
              <a:rPr lang="pl-PL" dirty="0" err="1">
                <a:solidFill>
                  <a:schemeClr val="tx1"/>
                </a:solidFill>
              </a:rPr>
              <a:t>Health</a:t>
            </a:r>
            <a:r>
              <a:rPr lang="pl-PL" dirty="0">
                <a:solidFill>
                  <a:schemeClr val="tx1"/>
                </a:solidFill>
              </a:rPr>
              <a:t> 4 </a:t>
            </a:r>
            <a:r>
              <a:rPr lang="pl-PL" dirty="0" err="1">
                <a:solidFill>
                  <a:schemeClr val="tx1"/>
                </a:solidFill>
              </a:rPr>
              <a:t>All</a:t>
            </a:r>
            <a:r>
              <a:rPr lang="pl-PL" dirty="0">
                <a:solidFill>
                  <a:schemeClr val="tx1"/>
                </a:solidFill>
              </a:rPr>
              <a:t>: Development and </a:t>
            </a:r>
            <a:r>
              <a:rPr lang="pl-PL" dirty="0" err="1">
                <a:solidFill>
                  <a:schemeClr val="tx1"/>
                </a:solidFill>
              </a:rPr>
              <a:t>implementation</a:t>
            </a:r>
            <a:r>
              <a:rPr lang="pl-PL" dirty="0">
                <a:solidFill>
                  <a:schemeClr val="tx1"/>
                </a:solidFill>
              </a:rPr>
              <a:t> of a </a:t>
            </a:r>
            <a:r>
              <a:rPr lang="pl-PL" dirty="0" err="1">
                <a:solidFill>
                  <a:schemeClr val="tx1"/>
                </a:solidFill>
              </a:rPr>
              <a:t>digital</a:t>
            </a:r>
            <a:r>
              <a:rPr lang="pl-PL" dirty="0">
                <a:solidFill>
                  <a:schemeClr val="tx1"/>
                </a:solidFill>
              </a:rPr>
              <a:t> platform to </a:t>
            </a:r>
            <a:r>
              <a:rPr lang="pl-PL" dirty="0" err="1">
                <a:solidFill>
                  <a:schemeClr val="tx1"/>
                </a:solidFill>
              </a:rPr>
              <a:t>promote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access</a:t>
            </a:r>
            <a:r>
              <a:rPr lang="pl-PL" dirty="0">
                <a:solidFill>
                  <a:schemeClr val="tx1"/>
                </a:solidFill>
              </a:rPr>
              <a:t> to </a:t>
            </a:r>
            <a:r>
              <a:rPr lang="pl-PL" dirty="0" err="1">
                <a:solidFill>
                  <a:schemeClr val="tx1"/>
                </a:solidFill>
              </a:rPr>
              <a:t>healthcare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physiotherapy</a:t>
            </a:r>
            <a:r>
              <a:rPr lang="pl-PL" dirty="0">
                <a:solidFill>
                  <a:schemeClr val="tx1"/>
                </a:solidFill>
              </a:rPr>
              <a:t> for </a:t>
            </a:r>
            <a:r>
              <a:rPr lang="pl-PL" dirty="0" err="1">
                <a:solidFill>
                  <a:schemeClr val="tx1"/>
                </a:solidFill>
              </a:rPr>
              <a:t>Polish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citizens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at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risk</a:t>
            </a:r>
            <a:r>
              <a:rPr lang="pl-PL" dirty="0">
                <a:solidFill>
                  <a:schemeClr val="tx1"/>
                </a:solidFill>
              </a:rPr>
              <a:t> of </a:t>
            </a:r>
            <a:r>
              <a:rPr lang="pl-PL" dirty="0" err="1">
                <a:solidFill>
                  <a:schemeClr val="tx1"/>
                </a:solidFill>
              </a:rPr>
              <a:t>social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isolation</a:t>
            </a:r>
            <a:endParaRPr lang="pl-PL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</a:rPr>
              <a:t>Prevalence </a:t>
            </a:r>
            <a:r>
              <a:rPr lang="pl-PL" dirty="0">
                <a:solidFill>
                  <a:schemeClr val="tx1"/>
                </a:solidFill>
              </a:rPr>
              <a:t>and </a:t>
            </a:r>
            <a:r>
              <a:rPr lang="pl-PL" dirty="0" err="1">
                <a:solidFill>
                  <a:schemeClr val="tx1"/>
                </a:solidFill>
              </a:rPr>
              <a:t>determinants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of food allergy and intolerance in a </a:t>
            </a:r>
            <a:r>
              <a:rPr lang="pl-PL" dirty="0" err="1">
                <a:solidFill>
                  <a:schemeClr val="tx1"/>
                </a:solidFill>
              </a:rPr>
              <a:t>Polish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population.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dirty="0" err="1">
                <a:solidFill>
                  <a:schemeClr val="tx1"/>
                </a:solidFill>
              </a:rPr>
              <a:t>Effects</a:t>
            </a:r>
            <a:r>
              <a:rPr lang="pl-PL" dirty="0">
                <a:solidFill>
                  <a:schemeClr val="tx1"/>
                </a:solidFill>
              </a:rPr>
              <a:t> of </a:t>
            </a:r>
            <a:r>
              <a:rPr lang="pl-PL" dirty="0" err="1">
                <a:solidFill>
                  <a:schemeClr val="tx1"/>
                </a:solidFill>
              </a:rPr>
              <a:t>cold</a:t>
            </a:r>
            <a:r>
              <a:rPr lang="pl-PL" dirty="0">
                <a:solidFill>
                  <a:schemeClr val="tx1"/>
                </a:solidFill>
              </a:rPr>
              <a:t>, </a:t>
            </a:r>
            <a:r>
              <a:rPr lang="pl-PL" dirty="0" err="1">
                <a:solidFill>
                  <a:schemeClr val="tx1"/>
                </a:solidFill>
              </a:rPr>
              <a:t>exercise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hypoxia</a:t>
            </a:r>
            <a:r>
              <a:rPr lang="pl-PL" dirty="0">
                <a:solidFill>
                  <a:schemeClr val="tx1"/>
                </a:solidFill>
              </a:rPr>
              <a:t> on fibroblast </a:t>
            </a:r>
            <a:r>
              <a:rPr lang="pl-PL" dirty="0" err="1">
                <a:solidFill>
                  <a:schemeClr val="tx1"/>
                </a:solidFill>
              </a:rPr>
              <a:t>growth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factor</a:t>
            </a:r>
            <a:r>
              <a:rPr lang="pl-PL" dirty="0">
                <a:solidFill>
                  <a:schemeClr val="tx1"/>
                </a:solidFill>
              </a:rPr>
              <a:t> 21 (FGF21) and </a:t>
            </a:r>
            <a:r>
              <a:rPr lang="pl-PL" dirty="0" err="1">
                <a:solidFill>
                  <a:schemeClr val="tx1"/>
                </a:solidFill>
              </a:rPr>
              <a:t>local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peroxisome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proliferator-activated</a:t>
            </a:r>
            <a:r>
              <a:rPr lang="pl-PL" dirty="0">
                <a:solidFill>
                  <a:schemeClr val="tx1"/>
                </a:solidFill>
              </a:rPr>
              <a:t> receptor gamma co-</a:t>
            </a:r>
            <a:r>
              <a:rPr lang="pl-PL" dirty="0" err="1">
                <a:solidFill>
                  <a:schemeClr val="tx1"/>
                </a:solidFill>
              </a:rPr>
              <a:t>activator</a:t>
            </a:r>
            <a:r>
              <a:rPr lang="pl-PL" dirty="0">
                <a:solidFill>
                  <a:schemeClr val="tx1"/>
                </a:solidFill>
              </a:rPr>
              <a:t> (PGC)-1-alfa on IGF-1 </a:t>
            </a:r>
            <a:r>
              <a:rPr lang="pl-PL" dirty="0" err="1">
                <a:solidFill>
                  <a:schemeClr val="tx1"/>
                </a:solidFill>
              </a:rPr>
              <a:t>signaling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pathways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higher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energy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expenditure</a:t>
            </a:r>
            <a:r>
              <a:rPr lang="pl-PL" dirty="0">
                <a:solidFill>
                  <a:schemeClr val="tx1"/>
                </a:solidFill>
              </a:rPr>
              <a:t> in </a:t>
            </a:r>
            <a:r>
              <a:rPr lang="pl-PL" dirty="0" err="1">
                <a:solidFill>
                  <a:schemeClr val="tx1"/>
                </a:solidFill>
              </a:rPr>
              <a:t>adipose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tissue</a:t>
            </a:r>
            <a:r>
              <a:rPr lang="pl-PL" dirty="0">
                <a:solidFill>
                  <a:schemeClr val="tx1"/>
                </a:solidFill>
              </a:rPr>
              <a:t> and </a:t>
            </a:r>
            <a:r>
              <a:rPr lang="pl-PL" dirty="0" err="1">
                <a:solidFill>
                  <a:schemeClr val="tx1"/>
                </a:solidFill>
              </a:rPr>
              <a:t>skeletal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muscle</a:t>
            </a:r>
            <a:r>
              <a:rPr lang="pl-PL" dirty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b="1" smtClean="0">
                <a:solidFill>
                  <a:srgbClr val="0070C0"/>
                </a:solidFill>
              </a:rPr>
              <a:t>STUDENCKIE KOŁA NAUKOWE DZIAŁAJĄCE </a:t>
            </a:r>
            <a:br>
              <a:rPr lang="pl-PL" b="1" smtClean="0">
                <a:solidFill>
                  <a:srgbClr val="0070C0"/>
                </a:solidFill>
              </a:rPr>
            </a:br>
            <a:r>
              <a:rPr lang="pl-PL" b="1" smtClean="0">
                <a:solidFill>
                  <a:srgbClr val="0070C0"/>
                </a:solidFill>
              </a:rPr>
              <a:t>W CZŻ</a:t>
            </a:r>
          </a:p>
        </p:txBody>
      </p:sp>
      <p:sp>
        <p:nvSpPr>
          <p:cNvPr id="3" name="Symbol zastępczy zawartości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/>
                </a:solidFill>
              </a:rPr>
              <a:t>Koło Naukowe "</a:t>
            </a:r>
            <a:r>
              <a:rPr lang="pl-PL" b="1" dirty="0" err="1">
                <a:solidFill>
                  <a:schemeClr val="tx1"/>
                </a:solidFill>
              </a:rPr>
              <a:t>FizjoAcademy</a:t>
            </a:r>
            <a:r>
              <a:rPr lang="pl-PL" b="1" dirty="0">
                <a:solidFill>
                  <a:schemeClr val="tx1"/>
                </a:solidFill>
              </a:rPr>
              <a:t>" </a:t>
            </a:r>
            <a:r>
              <a:rPr lang="pl-PL" dirty="0">
                <a:solidFill>
                  <a:schemeClr val="tx1"/>
                </a:solidFill>
              </a:rPr>
              <a:t>- Katedra Nauk Fizjologiczno-Medycznych. Opiekun SKN: dr Olga Łakomy; email: </a:t>
            </a:r>
            <a:r>
              <a:rPr lang="pl-PL" u="sng" dirty="0">
                <a:solidFill>
                  <a:schemeClr val="tx1"/>
                </a:solidFill>
                <a:hlinkClick r:id="rId2"/>
              </a:rPr>
              <a:t>o.lakomy@awf.katowice.pl</a:t>
            </a:r>
            <a:endParaRPr lang="pl-PL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/>
                </a:solidFill>
              </a:rPr>
              <a:t>Koło Naukowe Adaptowanej </a:t>
            </a:r>
            <a:r>
              <a:rPr lang="pl-PL" dirty="0">
                <a:solidFill>
                  <a:schemeClr val="tx1"/>
                </a:solidFill>
              </a:rPr>
              <a:t>Aktywności Fizycznej</a:t>
            </a:r>
            <a:r>
              <a:rPr lang="pl-PL" b="1" dirty="0">
                <a:solidFill>
                  <a:schemeClr val="tx1"/>
                </a:solidFill>
              </a:rPr>
              <a:t> - </a:t>
            </a:r>
            <a:r>
              <a:rPr lang="pl-PL" dirty="0">
                <a:solidFill>
                  <a:schemeClr val="tx1"/>
                </a:solidFill>
              </a:rPr>
              <a:t>Katedra Wychowania Fizycznego i </a:t>
            </a:r>
            <a:r>
              <a:rPr lang="pl-PL" dirty="0" err="1">
                <a:solidFill>
                  <a:schemeClr val="tx1"/>
                </a:solidFill>
              </a:rPr>
              <a:t>Adapotowanej</a:t>
            </a:r>
            <a:r>
              <a:rPr lang="pl-PL" dirty="0">
                <a:solidFill>
                  <a:schemeClr val="tx1"/>
                </a:solidFill>
              </a:rPr>
              <a:t> Aktywności Fizycznej. Opiekun SKN: dr Barbara Rosołek, email: </a:t>
            </a:r>
            <a:r>
              <a:rPr lang="pl-PL" u="sng" dirty="0">
                <a:solidFill>
                  <a:schemeClr val="tx1"/>
                </a:solidFill>
                <a:hlinkClick r:id="rId3"/>
              </a:rPr>
              <a:t>b.rosolek@awf.katowice.pl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/>
                </a:solidFill>
              </a:rPr>
              <a:t>Koło Naukowe "</a:t>
            </a:r>
            <a:r>
              <a:rPr lang="pl-PL" b="1" dirty="0" err="1">
                <a:solidFill>
                  <a:schemeClr val="tx1"/>
                </a:solidFill>
              </a:rPr>
              <a:t>TERMOlab</a:t>
            </a:r>
            <a:r>
              <a:rPr lang="pl-PL" b="1" dirty="0">
                <a:solidFill>
                  <a:schemeClr val="tx1"/>
                </a:solidFill>
              </a:rPr>
              <a:t>" - </a:t>
            </a:r>
            <a:r>
              <a:rPr lang="pl-PL" dirty="0">
                <a:solidFill>
                  <a:schemeClr val="tx1"/>
                </a:solidFill>
              </a:rPr>
              <a:t>Katedra Nauk Fizjologiczno-Medycznych/Zakład Fizjologii. Opiekun SKN: dr hab. Ilona Pokora, prof. AWF Katowice, email: </a:t>
            </a:r>
            <a:r>
              <a:rPr lang="pl-PL" u="sng" dirty="0">
                <a:solidFill>
                  <a:schemeClr val="tx1"/>
                </a:solidFill>
                <a:hlinkClick r:id="rId4"/>
              </a:rPr>
              <a:t>i.pokora@awf.katowice.pl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/>
                </a:solidFill>
              </a:rPr>
              <a:t>Koło Naukowe "Biochemia w praktyce" - </a:t>
            </a:r>
            <a:r>
              <a:rPr lang="pl-PL" dirty="0">
                <a:solidFill>
                  <a:schemeClr val="tx1"/>
                </a:solidFill>
              </a:rPr>
              <a:t> Katedra Nauk Fizjologiczno-Medycznych/Zakład Biomedycznych Podstaw Aktywności Fizycznej. Opiekun SKN: dr hab. Ewa Sadowska-Krępa, </a:t>
            </a:r>
            <a:r>
              <a:rPr lang="pl-PL" dirty="0" err="1">
                <a:solidFill>
                  <a:schemeClr val="tx1"/>
                </a:solidFill>
              </a:rPr>
              <a:t>prof</a:t>
            </a:r>
            <a:r>
              <a:rPr lang="pl-PL" dirty="0">
                <a:solidFill>
                  <a:schemeClr val="tx1"/>
                </a:solidFill>
              </a:rPr>
              <a:t> AWF, email: </a:t>
            </a:r>
            <a:r>
              <a:rPr lang="pl-PL" u="sng" dirty="0">
                <a:solidFill>
                  <a:schemeClr val="tx1"/>
                </a:solidFill>
                <a:hlinkClick r:id="rId5"/>
              </a:rPr>
              <a:t>e.sadowska-krepa@awf.katowice.pl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chemeClr val="tx1"/>
                </a:solidFill>
              </a:rPr>
              <a:t>Koło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Naukowe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„ Beyond The Brain – </a:t>
            </a:r>
            <a:r>
              <a:rPr lang="en-US" dirty="0" err="1">
                <a:solidFill>
                  <a:schemeClr val="tx1"/>
                </a:solidFill>
              </a:rPr>
              <a:t>Interdiciplinary</a:t>
            </a:r>
            <a:r>
              <a:rPr lang="en-US" dirty="0">
                <a:solidFill>
                  <a:schemeClr val="tx1"/>
                </a:solidFill>
              </a:rPr>
              <a:t> Team Work” , email: </a:t>
            </a:r>
            <a:r>
              <a:rPr lang="en-US" u="sng" dirty="0">
                <a:solidFill>
                  <a:schemeClr val="tx1"/>
                </a:solidFill>
                <a:hlinkClick r:id="rId6"/>
              </a:rPr>
              <a:t>j.chycki@awf.katowice.pl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Symbol zastępczy zawartości 3" descr="Mikrofon na rozmytej ciemnej scenie"/>
          <p:cNvPicPr>
            <a:picLocks noGrp="1" noChangeAspect="1"/>
          </p:cNvPicPr>
          <p:nvPr>
            <p:ph idx="1"/>
          </p:nvPr>
        </p:nvPicPr>
        <p:blipFill>
          <a:blip r:embed="rId2"/>
          <a:srcRect t="13266" b="2464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938" y="3200400"/>
            <a:ext cx="8039100" cy="16446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cap="all" spc="390" dirty="0">
                <a:solidFill>
                  <a:srgbClr val="FFFFFF"/>
                </a:solidFill>
              </a:rPr>
              <a:t>DYSKUSJA </a:t>
            </a:r>
            <a:br>
              <a:rPr lang="pl-PL" sz="2800" b="1" cap="all" spc="390" dirty="0">
                <a:solidFill>
                  <a:srgbClr val="FFFFFF"/>
                </a:solidFill>
              </a:rPr>
            </a:br>
            <a:endParaRPr lang="en-US" sz="2800" b="1" cap="all" spc="39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ytuł 1"/>
          <p:cNvSpPr>
            <a:spLocks noGrp="1"/>
          </p:cNvSpPr>
          <p:nvPr>
            <p:ph type="title"/>
          </p:nvPr>
        </p:nvSpPr>
        <p:spPr>
          <a:xfrm>
            <a:off x="1028700" y="1695450"/>
            <a:ext cx="10134600" cy="1289050"/>
          </a:xfrm>
        </p:spPr>
        <p:txBody>
          <a:bodyPr/>
          <a:lstStyle/>
          <a:p>
            <a:pPr algn="ctr" eaLnBrk="1" hangingPunct="1"/>
            <a:r>
              <a:rPr lang="pl-PL" sz="5000" b="1" smtClean="0">
                <a:solidFill>
                  <a:srgbClr val="0070C0"/>
                </a:solidFill>
              </a:rPr>
              <a:t>Dziękujemy za uwagę!</a:t>
            </a:r>
          </a:p>
        </p:txBody>
      </p:sp>
      <p:pic>
        <p:nvPicPr>
          <p:cNvPr id="40963" name="Symbol zastępczy zawartości 5" descr="Obraz zawierający clipart, design&#10;&#10;Opis wygenerowany automatycznie przy niskim poziomie pewnośc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4900" y="338138"/>
            <a:ext cx="7442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75" y="3238500"/>
            <a:ext cx="11112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2188" y="4597400"/>
            <a:ext cx="79248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ymbol zastępczy zawartości 5" descr="Obraz zawierający clipart, design&#10;&#10;Opis wygenerowany automatycznie przy niskim poziomie pewnośc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588" y="398463"/>
            <a:ext cx="551021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4300" y="193675"/>
            <a:ext cx="942975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1457325"/>
            <a:ext cx="9810750" cy="3683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25th May 2023 - EDUCATIONAL  &amp;  TRAINING SECTION OF  THE CONFERENCE</a:t>
            </a:r>
          </a:p>
        </p:txBody>
      </p:sp>
      <p:sp>
        <p:nvSpPr>
          <p:cNvPr id="7173" name="pole tekstowe 6"/>
          <p:cNvSpPr txBox="1">
            <a:spLocks noChangeArrowheads="1"/>
          </p:cNvSpPr>
          <p:nvPr/>
        </p:nvSpPr>
        <p:spPr bwMode="auto">
          <a:xfrm>
            <a:off x="3176588" y="2338388"/>
            <a:ext cx="5827712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500" b="1" u="sng">
                <a:latin typeface="Bembo"/>
              </a:rPr>
              <a:t>CONFERENCE’S SPONSORS</a:t>
            </a:r>
          </a:p>
        </p:txBody>
      </p:sp>
      <p:pic>
        <p:nvPicPr>
          <p:cNvPr id="7174" name="Picture 2" descr="Akson Sklep Medyczny – recenzje, zdjęcia, numer telefonu i adress – Usługi  biznesowe w Województwo Wielkopolskie – Nicelocal.p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6700" y="3429000"/>
            <a:ext cx="197485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O nas - Euvi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4350" y="3114675"/>
            <a:ext cx="43529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1036638" y="292100"/>
            <a:ext cx="10134600" cy="1289050"/>
          </a:xfrm>
        </p:spPr>
        <p:txBody>
          <a:bodyPr/>
          <a:lstStyle/>
          <a:p>
            <a:pPr algn="ctr" eaLnBrk="1" hangingPunct="1"/>
            <a:r>
              <a:rPr lang="pl-PL" b="1" smtClean="0"/>
              <a:t>Organizational Committee</a:t>
            </a: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569913" y="1604963"/>
            <a:ext cx="10593387" cy="4891087"/>
          </a:xfrm>
        </p:spPr>
        <p:txBody>
          <a:bodyPr/>
          <a:lstStyle/>
          <a:p>
            <a:pPr eaLnBrk="1" hangingPunct="1"/>
            <a:r>
              <a:rPr lang="pl-PL" smtClean="0"/>
              <a:t>Chairman: BartłomiejSzreniawa, PhD</a:t>
            </a:r>
          </a:p>
          <a:p>
            <a:pPr eaLnBrk="1" hangingPunct="1"/>
            <a:r>
              <a:rPr lang="pl-PL" smtClean="0"/>
              <a:t>Deputy Chair: Anna Walaszczyk-Iskra, PhD</a:t>
            </a:r>
          </a:p>
          <a:p>
            <a:pPr eaLnBrk="1" hangingPunct="1"/>
            <a:r>
              <a:rPr lang="pl-PL" b="1" smtClean="0"/>
              <a:t>Members of the Organizational Committee:</a:t>
            </a:r>
            <a:endParaRPr lang="pl-PL" smtClean="0"/>
          </a:p>
          <a:p>
            <a:pPr eaLnBrk="1" hangingPunct="1"/>
            <a:r>
              <a:rPr lang="pl-PL" smtClean="0"/>
              <a:t>Diana Celebańska, PhD</a:t>
            </a:r>
          </a:p>
          <a:p>
            <a:pPr eaLnBrk="1" hangingPunct="1"/>
            <a:r>
              <a:rPr lang="pl-PL" smtClean="0"/>
              <a:t>Joanna Cholewa, PhD</a:t>
            </a:r>
          </a:p>
          <a:p>
            <a:pPr eaLnBrk="1" hangingPunct="1"/>
            <a:r>
              <a:rPr lang="pl-PL" smtClean="0"/>
              <a:t>Beata Juras, PhD</a:t>
            </a:r>
          </a:p>
          <a:p>
            <a:pPr eaLnBrk="1" hangingPunct="1"/>
            <a:r>
              <a:rPr lang="pl-PL" smtClean="0"/>
              <a:t>Barbara Rosołek, PhD</a:t>
            </a:r>
          </a:p>
          <a:p>
            <a:pPr eaLnBrk="1" hangingPunct="1"/>
            <a:r>
              <a:rPr lang="pl-PL" smtClean="0"/>
              <a:t>Jacek Polechoński, PhD</a:t>
            </a:r>
          </a:p>
          <a:p>
            <a:pPr eaLnBrk="1" hangingPunct="1"/>
            <a:r>
              <a:rPr lang="pl-PL" smtClean="0"/>
              <a:t>Eliza Gaweł, MSc</a:t>
            </a:r>
          </a:p>
          <a:p>
            <a:pPr eaLnBrk="1" hangingPunct="1"/>
            <a:r>
              <a:rPr lang="pl-PL" smtClean="0"/>
              <a:t>Joanna Śrubarczyk, MSc</a:t>
            </a:r>
          </a:p>
          <a:p>
            <a:pPr eaLnBrk="1" hangingPunct="1"/>
            <a:endParaRPr lang="pl-PL" smtClean="0"/>
          </a:p>
        </p:txBody>
      </p:sp>
      <p:pic>
        <p:nvPicPr>
          <p:cNvPr id="8196" name="Picture 2" descr="C:\Users\Rodzice\Downloads\41091982247622515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4488" y="2208213"/>
            <a:ext cx="3494087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63" y="3429000"/>
            <a:ext cx="10334625" cy="17875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900" b="1" dirty="0" err="1">
                <a:solidFill>
                  <a:srgbClr val="0070C0"/>
                </a:solidFill>
              </a:rPr>
              <a:t>Welcome</a:t>
            </a:r>
            <a:r>
              <a:rPr lang="pl-PL" sz="3900" b="1" dirty="0">
                <a:solidFill>
                  <a:srgbClr val="0070C0"/>
                </a:solidFill>
              </a:rPr>
              <a:t> of the </a:t>
            </a:r>
            <a:r>
              <a:rPr lang="pl-PL" sz="3900" b="1" dirty="0" err="1">
                <a:solidFill>
                  <a:srgbClr val="0070C0"/>
                </a:solidFill>
              </a:rPr>
              <a:t>conference</a:t>
            </a:r>
            <a:r>
              <a:rPr lang="pl-PL" sz="3900" b="1" dirty="0">
                <a:solidFill>
                  <a:srgbClr val="0070C0"/>
                </a:solidFill>
              </a:rPr>
              <a:t> </a:t>
            </a:r>
            <a:r>
              <a:rPr lang="pl-PL" sz="3900" b="1" dirty="0" err="1">
                <a:solidFill>
                  <a:srgbClr val="0070C0"/>
                </a:solidFill>
              </a:rPr>
              <a:t>guests</a:t>
            </a:r>
            <a:r>
              <a:rPr lang="pl-PL" sz="3900" b="1" dirty="0">
                <a:solidFill>
                  <a:srgbClr val="0070C0"/>
                </a:solidFill>
              </a:rPr>
              <a:t> &amp; </a:t>
            </a:r>
            <a:r>
              <a:rPr lang="pl-PL" sz="3900" b="1" dirty="0" err="1">
                <a:solidFill>
                  <a:srgbClr val="0070C0"/>
                </a:solidFill>
              </a:rPr>
              <a:t>participants</a:t>
            </a:r>
            <a:r>
              <a:rPr lang="pl-PL" sz="3900" b="1" dirty="0">
                <a:solidFill>
                  <a:srgbClr val="0070C0"/>
                </a:solidFill>
              </a:rPr>
              <a:t/>
            </a:r>
            <a:br>
              <a:rPr lang="pl-PL" sz="3900" b="1" dirty="0">
                <a:solidFill>
                  <a:srgbClr val="0070C0"/>
                </a:solidFill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sz="2800" b="1" dirty="0">
                <a:solidFill>
                  <a:schemeClr val="tx1"/>
                </a:solidFill>
              </a:rPr>
              <a:t>His </a:t>
            </a:r>
            <a:r>
              <a:rPr lang="pl-PL" sz="2800" b="1" dirty="0" err="1">
                <a:solidFill>
                  <a:schemeClr val="tx1"/>
                </a:solidFill>
              </a:rPr>
              <a:t>Magnificence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800" b="1" dirty="0" err="1">
                <a:solidFill>
                  <a:schemeClr val="tx1"/>
                </a:solidFill>
              </a:rPr>
              <a:t>Rector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r>
              <a:rPr lang="pl-PL" sz="2200" b="1" dirty="0">
                <a:solidFill>
                  <a:schemeClr val="tx1"/>
                </a:solidFill>
              </a:rPr>
              <a:t/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Prof. </a:t>
            </a:r>
            <a:r>
              <a:rPr lang="pl-PL" sz="2800" b="1" dirty="0">
                <a:solidFill>
                  <a:schemeClr val="tx1"/>
                </a:solidFill>
              </a:rPr>
              <a:t>Grzegorz Juras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PhD</a:t>
            </a:r>
            <a:r>
              <a:rPr lang="pl-PL" sz="2800" dirty="0">
                <a:solidFill>
                  <a:schemeClr val="tx1"/>
                </a:solidFill>
              </a:rPr>
              <a:t>, </a:t>
            </a:r>
            <a:r>
              <a:rPr lang="pl-PL" sz="2800" dirty="0" err="1">
                <a:solidFill>
                  <a:schemeClr val="tx1"/>
                </a:solidFill>
              </a:rPr>
              <a:t>DSc</a:t>
            </a:r>
            <a:r>
              <a:rPr lang="pl-PL" sz="2800" dirty="0">
                <a:solidFill>
                  <a:schemeClr val="tx1"/>
                </a:solidFill>
              </a:rPr>
              <a:t> </a:t>
            </a:r>
            <a:r>
              <a:rPr lang="pl-PL" sz="1900" dirty="0">
                <a:solidFill>
                  <a:schemeClr val="tx1"/>
                </a:solidFill>
              </a:rPr>
              <a:t>(AWF Katowice)</a:t>
            </a:r>
            <a:r>
              <a:rPr lang="pl-PL" sz="1700" dirty="0">
                <a:solidFill>
                  <a:schemeClr val="tx1"/>
                </a:solidFill>
              </a:rPr>
              <a:t/>
            </a:r>
            <a:br>
              <a:rPr lang="pl-PL" sz="1700" dirty="0">
                <a:solidFill>
                  <a:schemeClr val="tx1"/>
                </a:solidFill>
              </a:rPr>
            </a:br>
            <a:r>
              <a:rPr lang="pl-PL" sz="2200" dirty="0">
                <a:solidFill>
                  <a:schemeClr val="tx1"/>
                </a:solidFill>
              </a:rPr>
              <a:t/>
            </a:r>
            <a:br>
              <a:rPr lang="pl-PL" sz="2200" dirty="0">
                <a:solidFill>
                  <a:schemeClr val="tx1"/>
                </a:solidFill>
              </a:rPr>
            </a:br>
            <a:endParaRPr lang="pl-PL" sz="1900" dirty="0">
              <a:solidFill>
                <a:schemeClr val="tx1"/>
              </a:solidFill>
            </a:endParaRPr>
          </a:p>
        </p:txBody>
      </p:sp>
      <p:pic>
        <p:nvPicPr>
          <p:cNvPr id="9219" name="Symbol zastępczy zawartości 5" descr="Obraz zawierający clipart, design&#10;&#10;Opis wygenerowany automatycznie przy niskim poziomie pewnośc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6588" y="398463"/>
            <a:ext cx="5510212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7175" y="371475"/>
            <a:ext cx="9413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9188" y="5265738"/>
            <a:ext cx="53609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>
            <a:extLst>
              <a:ext uri="{FF2B5EF4-FFF2-40B4-BE49-F238E27FC236}"/>
            </a:extLst>
          </p:cNvPr>
          <p:cNvSpPr txBox="1"/>
          <p:nvPr/>
        </p:nvSpPr>
        <p:spPr>
          <a:xfrm>
            <a:off x="1295400" y="1457325"/>
            <a:ext cx="9810750" cy="3683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25th May 2023 - EDUCATIONAL  &amp;  TRAINING SECTION OF  THE CONFERENCE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ymbol zastępczy zawartości 5" descr="Obraz zawierający clipart, design&#10;&#10;Opis wygenerowany automatycznie przy niskim poziomie pewnośc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825" y="393700"/>
            <a:ext cx="5511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7625" y="368300"/>
            <a:ext cx="9413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6638" y="5268913"/>
            <a:ext cx="5360987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>
            <a:extLst>
              <a:ext uri="{FF2B5EF4-FFF2-40B4-BE49-F238E27FC236}"/>
            </a:extLst>
          </p:cNvPr>
          <p:cNvSpPr txBox="1"/>
          <p:nvPr/>
        </p:nvSpPr>
        <p:spPr>
          <a:xfrm>
            <a:off x="1285875" y="1341438"/>
            <a:ext cx="9810750" cy="3683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25th May 2023 - PLENARY SESSION (3.15-4.30 P.M.)</a:t>
            </a:r>
          </a:p>
        </p:txBody>
      </p:sp>
      <p:pic>
        <p:nvPicPr>
          <p:cNvPr id="10246" name="Picture 2" descr="nowy-herb-sum-katowice - Sieć Obywatelska Watchdo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" y="2020888"/>
            <a:ext cx="264636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 descr="Graficzne wersje znaku AWF do pobran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36950" y="2095500"/>
            <a:ext cx="282416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Wyższa Szkoła Gospodarki - pomaturze.p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8275" y="2095500"/>
            <a:ext cx="2419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2" descr="Rekrutacja UM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93200" y="2435225"/>
            <a:ext cx="263683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4" descr="AWF - Promocj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06738" y="3616325"/>
            <a:ext cx="282575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6" descr="Fundación Universidad Sociedad de la UEx MANUAL IDENTIDAD VISUAL  CORPORATIVA | Fundación Universidad Sociedad de la UE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32488" y="3551238"/>
            <a:ext cx="3757612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ymbol zastępczy zawartości 5" descr="Obraz zawierający clipart, design&#10;&#10;Opis wygenerowany automatycznie przy niskim poziomie pewności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4825" y="393700"/>
            <a:ext cx="5511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7625" y="368300"/>
            <a:ext cx="941388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Obraz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4738" y="5268913"/>
            <a:ext cx="6365875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>
            <a:extLst>
              <a:ext uri="{FF2B5EF4-FFF2-40B4-BE49-F238E27FC236}"/>
            </a:extLst>
          </p:cNvPr>
          <p:cNvSpPr txBox="1"/>
          <p:nvPr/>
        </p:nvSpPr>
        <p:spPr>
          <a:xfrm>
            <a:off x="1095375" y="1368425"/>
            <a:ext cx="10467975" cy="140017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25th May 2023 - EDUCATIONAL WORKSHOPS (4.30 -7.30 P.M.)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EXTRAORDINARY MEETING OF  THE SCIENTIFIC COUNCIL OF HEALTH LIFE CENTRE  WITH  THE  SCIENTIFIC COMMITTEE AND  </a:t>
            </a:r>
            <a:r>
              <a:rPr lang="en-US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UNIVERSITY COUNCIL OF THE ACADEMY OF PHYSICAL EDUCATION </a:t>
            </a:r>
            <a:r>
              <a:rPr lang="pl-PL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(4.30 P.M.)</a:t>
            </a:r>
          </a:p>
        </p:txBody>
      </p:sp>
      <p:pic>
        <p:nvPicPr>
          <p:cNvPr id="11270" name="Picture 2" descr="Instytut Sportu - PIB - Dyrektor Instytutu Sportu – Państwowego Instytutu  Badawczego ogłasza nabór na stanowisko specjalista inżynieryjno-techniczny  (nr ref. 2/2023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4975" y="3184525"/>
            <a:ext cx="55102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AZS AWF Katowice Cycling Te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6563" y="28162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idx="1"/>
          </p:nvPr>
        </p:nvSpPr>
        <p:spPr>
          <a:xfrm>
            <a:off x="1028700" y="2420938"/>
            <a:ext cx="10134600" cy="3968750"/>
          </a:xfrm>
        </p:spPr>
        <p:txBody>
          <a:bodyPr/>
          <a:lstStyle/>
          <a:p>
            <a:pPr algn="ctr" eaLnBrk="1" hangingPunct="1"/>
            <a:r>
              <a:rPr lang="pl-PL" sz="4000" b="1" smtClean="0">
                <a:solidFill>
                  <a:srgbClr val="0070C0"/>
                </a:solidFill>
              </a:rPr>
              <a:t>Działalność badawczo-rozwojowa</a:t>
            </a:r>
          </a:p>
          <a:p>
            <a:pPr algn="ctr" eaLnBrk="1" hangingPunct="1"/>
            <a:r>
              <a:rPr lang="pl-PL" sz="4000" b="1" smtClean="0">
                <a:solidFill>
                  <a:srgbClr val="0070C0"/>
                </a:solidFill>
              </a:rPr>
              <a:t>Centrum Zdrowego Życia (CZŻ)</a:t>
            </a:r>
          </a:p>
        </p:txBody>
      </p:sp>
      <p:pic>
        <p:nvPicPr>
          <p:cNvPr id="12291" name="Obraz 4" descr="C:\Users\AWF\Pictures\logo CZ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4094163"/>
            <a:ext cx="30130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425" y="427038"/>
            <a:ext cx="17907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1575" y="592138"/>
            <a:ext cx="1695450" cy="169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dornVT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Jon (konferencyjny)</Template>
  <TotalTime>1817</TotalTime>
  <Words>2008</Words>
  <Application>Microsoft Office PowerPoint</Application>
  <PresentationFormat>Niestandardowy</PresentationFormat>
  <Paragraphs>194</Paragraphs>
  <Slides>36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AdornVTI</vt:lpstr>
      <vt:lpstr>Vth International Scientific Conference  ’People with disabilities in sport – theory and practice 2023’ 25-27th May 2023 Honorary Patronage His Magnificence Rector Prof. Grzegorz Juras, PhD, DSc</vt:lpstr>
      <vt:lpstr>Welcome of the conference guests &amp; participants  Anna Zwierzchowska, PhD, DSc, Assoc. Prof. (AWF Katowice) </vt:lpstr>
      <vt:lpstr>Slajd 3</vt:lpstr>
      <vt:lpstr>Slajd 4</vt:lpstr>
      <vt:lpstr>Organizational Committee </vt:lpstr>
      <vt:lpstr>Welcome of the conference guests &amp; participants  His Magnificence Rector  Prof. Grzegorz Juras, PhD, DSc (AWF Katowice)  </vt:lpstr>
      <vt:lpstr>Slajd 7</vt:lpstr>
      <vt:lpstr>Slajd 8</vt:lpstr>
      <vt:lpstr>Slajd 9</vt:lpstr>
      <vt:lpstr> CENTRUM ZDROWEGO ŻYCIA (CZŻ)  INSTITUTE OF HEALTHY LIVING (IHL) </vt:lpstr>
      <vt:lpstr>AKTY PRAWNE </vt:lpstr>
      <vt:lpstr>STRUKTURA NAUKOWO-BADAWCZA </vt:lpstr>
      <vt:lpstr>PROBLEMATYKA BADAWCZA CZŻ </vt:lpstr>
      <vt:lpstr>CENTRUM BADAŃ DZIECI I MŁODZIEŻY ORAZ PROFILAKTYKI  WAD POSTAWY</vt:lpstr>
      <vt:lpstr>Slajd 15</vt:lpstr>
      <vt:lpstr>PROBLEMATYKA BADAWCZA REALIZOWANA W PRACOWNII DENSYTOMETRII I DIAGNOSTYKI BUDOWY, POSTAWY I SKŁADU CIAŁA</vt:lpstr>
      <vt:lpstr>CENTRUM BADAŃ WYDOLNOŚCI FIZYCZNEJ , SPRAWNOŚCI PSYCHOMOTORYCZNEJ I ZDOLNOŚCI KOGNITYWNYCH</vt:lpstr>
      <vt:lpstr>Slajd 18</vt:lpstr>
      <vt:lpstr>PROBLEMATYKA BADAWCZA REALIZOWANA W PRACOWNI WYDOLNOŚCI FIZYCZNEJ I METABOLIZMU</vt:lpstr>
      <vt:lpstr>CENTRUM BADAŃ WSPIERAJĄCYCH ZDROWE STARZENIE</vt:lpstr>
      <vt:lpstr>Slajd 21</vt:lpstr>
      <vt:lpstr>PROBLEMATYKA BADAWCZA REALIZOWANA W PRACOWNI DIAGNOSTYKI AKTYWNOŚCI NERWOWO-MIĘŚNIOWEJ</vt:lpstr>
      <vt:lpstr>STRUKTURA NAUKOWA AWF KATOWICE</vt:lpstr>
      <vt:lpstr>STRUKTURA CZŻ  ZESPÓŁ NAUKOWO - BADAWCZY</vt:lpstr>
      <vt:lpstr>STRUKTURA CZŻ  ZESPÓŁ NAUKOWO - BADAWCZY</vt:lpstr>
      <vt:lpstr>DZIAŁANIA ZESPOŁU BADAWCZEGO CZŻ</vt:lpstr>
      <vt:lpstr>UCZELNIANE PROJEKTY BADAWCZE</vt:lpstr>
      <vt:lpstr>PROJEKTY BADAWCZE CZŻ 2023-2025</vt:lpstr>
      <vt:lpstr>WSPÓŁPRACA</vt:lpstr>
      <vt:lpstr>PROJEKTY BADAWCZE REALIZOWANE W OPISYWANEJ TEMATYCE BADAWCZEŃ</vt:lpstr>
      <vt:lpstr>PROJEKTY BADAWCZE REALIZOWANE W RAMACH KONKURSÓW 2023</vt:lpstr>
      <vt:lpstr>PROJEKTY BADAWCZE REALIZOWANE W OPISYWANEJ TEMATYCE W RAMACH WSPÓŁPRACY</vt:lpstr>
      <vt:lpstr>PROJEKTY BADAWCZE PLANOWANE W CZŻ  2023-2025</vt:lpstr>
      <vt:lpstr>STUDENCKIE KOŁA NAUKOWE DZIAŁAJĄCE  W CZŻ</vt:lpstr>
      <vt:lpstr>DYSKUSJA  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SKN ADAPTOWANEJ AKTYWNOŚCI FIZYCZNEJ</dc:title>
  <dc:creator>Eliza Gaweł</dc:creator>
  <cp:lastModifiedBy>PC</cp:lastModifiedBy>
  <cp:revision>98</cp:revision>
  <dcterms:created xsi:type="dcterms:W3CDTF">2021-12-14T13:37:45Z</dcterms:created>
  <dcterms:modified xsi:type="dcterms:W3CDTF">2023-08-23T06:29:53Z</dcterms:modified>
</cp:coreProperties>
</file>