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82" r:id="rId16"/>
    <p:sldId id="268" r:id="rId17"/>
    <p:sldId id="285" r:id="rId18"/>
    <p:sldId id="284" r:id="rId19"/>
    <p:sldId id="283" r:id="rId20"/>
    <p:sldId id="269" r:id="rId21"/>
    <p:sldId id="270" r:id="rId22"/>
    <p:sldId id="271" r:id="rId23"/>
    <p:sldId id="272" r:id="rId24"/>
    <p:sldId id="273" r:id="rId25"/>
    <p:sldId id="274" r:id="rId26"/>
    <p:sldId id="279" r:id="rId27"/>
    <p:sldId id="278" r:id="rId28"/>
    <p:sldId id="275" r:id="rId29"/>
    <p:sldId id="276" r:id="rId30"/>
    <p:sldId id="277" r:id="rId31"/>
    <p:sldId id="280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_Sowa" initials="E" lastIdx="1" clrIdx="0">
    <p:extLst>
      <p:ext uri="{19B8F6BF-5375-455C-9EA6-DF929625EA0E}">
        <p15:presenceInfo xmlns:p15="http://schemas.microsoft.com/office/powerpoint/2012/main" userId="E_So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015"/>
    <a:srgbClr val="173862"/>
    <a:srgbClr val="E12F31"/>
    <a:srgbClr val="882D7A"/>
    <a:srgbClr val="C61E5B"/>
    <a:srgbClr val="D2445F"/>
    <a:srgbClr val="E43324"/>
    <a:srgbClr val="36368C"/>
    <a:srgbClr val="FCBD3E"/>
    <a:srgbClr val="CC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pl-PL" sz="2000" baseline="30000" dirty="0" smtClean="0">
                <a:solidFill>
                  <a:srgbClr val="173862"/>
                </a:solidFill>
                <a:effectLst/>
                <a:latin typeface="Bahnschrift Light" panose="020B0502040204020203" pitchFamily="34" charset="0"/>
              </a:rPr>
              <a:t>Liczba </a:t>
            </a:r>
            <a:r>
              <a:rPr lang="pl-PL" sz="2000" baseline="30000" dirty="0" smtClean="0">
                <a:solidFill>
                  <a:srgbClr val="173862"/>
                </a:solidFill>
                <a:effectLst/>
                <a:latin typeface="Bahnschrift Light" panose="020B0502040204020203" pitchFamily="34" charset="0"/>
              </a:rPr>
              <a:t>studentów z podziałem na płeć</a:t>
            </a:r>
            <a:endParaRPr lang="pl-PL" sz="2000" baseline="30000" dirty="0">
              <a:solidFill>
                <a:srgbClr val="173862"/>
              </a:solidFill>
              <a:effectLst/>
              <a:latin typeface="Bahnschrift Light" panose="020B0502040204020203" pitchFamily="34" charset="0"/>
            </a:endParaRPr>
          </a:p>
        </c:rich>
      </c:tx>
      <c:layout>
        <c:manualLayout>
          <c:xMode val="edge"/>
          <c:yMode val="edge"/>
          <c:x val="1.8564647261092627E-2"/>
          <c:y val="2.5801165115605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rgbClr val="EB8015"/>
            </a:solidFill>
            <a:ln>
              <a:noFill/>
            </a:ln>
            <a:effectLst/>
          </c:spPr>
          <c:invertIfNegative val="0"/>
          <c:cat>
            <c:numRef>
              <c:f>Arkusz1!$A$2:$A$7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1985</c:v>
                </c:pt>
                <c:pt idx="1">
                  <c:v>1725</c:v>
                </c:pt>
                <c:pt idx="2">
                  <c:v>1144</c:v>
                </c:pt>
                <c:pt idx="3">
                  <c:v>1195</c:v>
                </c:pt>
                <c:pt idx="4">
                  <c:v>1300</c:v>
                </c:pt>
                <c:pt idx="5">
                  <c:v>1207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2-424B-A501-4C3E1956B2B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mężczyźni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1858</c:v>
                </c:pt>
                <c:pt idx="1">
                  <c:v>1612</c:v>
                </c:pt>
                <c:pt idx="2">
                  <c:v>1192</c:v>
                </c:pt>
                <c:pt idx="3">
                  <c:v>1244</c:v>
                </c:pt>
                <c:pt idx="4">
                  <c:v>1496</c:v>
                </c:pt>
                <c:pt idx="5">
                  <c:v>1421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2-424B-A501-4C3E1956B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-27"/>
        <c:axId val="431617423"/>
        <c:axId val="431618255"/>
      </c:barChart>
      <c:lineChart>
        <c:grouping val="standard"/>
        <c:varyColors val="0"/>
        <c:ser>
          <c:idx val="2"/>
          <c:order val="2"/>
          <c:tx>
            <c:strRef>
              <c:f>Arkusz1!$D$1</c:f>
              <c:strCache>
                <c:ptCount val="1"/>
                <c:pt idx="0">
                  <c:v>studenci ogółem</c:v>
                </c:pt>
              </c:strCache>
            </c:strRef>
          </c:tx>
          <c:spPr>
            <a:ln w="22225" cap="rnd">
              <a:solidFill>
                <a:srgbClr val="EB8015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Arkusz1!$A$2:$A$7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Arkusz1!$D$2:$D$7</c:f>
              <c:numCache>
                <c:formatCode>General</c:formatCode>
                <c:ptCount val="6"/>
                <c:pt idx="0">
                  <c:v>3840</c:v>
                </c:pt>
                <c:pt idx="1">
                  <c:v>3337</c:v>
                </c:pt>
                <c:pt idx="2">
                  <c:v>2336</c:v>
                </c:pt>
                <c:pt idx="3">
                  <c:v>2439</c:v>
                </c:pt>
                <c:pt idx="4">
                  <c:v>2796</c:v>
                </c:pt>
                <c:pt idx="5">
                  <c:v>2628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02-424B-A501-4C3E1956B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17423"/>
        <c:axId val="431618255"/>
      </c:lineChart>
      <c:catAx>
        <c:axId val="43161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pl-PL"/>
          </a:p>
        </c:txPr>
        <c:crossAx val="431618255"/>
        <c:crosses val="autoZero"/>
        <c:auto val="1"/>
        <c:lblAlgn val="ctr"/>
        <c:lblOffset val="100"/>
        <c:noMultiLvlLbl val="0"/>
      </c:catAx>
      <c:valAx>
        <c:axId val="43161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pl-PL"/>
          </a:p>
        </c:txPr>
        <c:crossAx val="43161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84267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386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386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pl-PL" sz="2000" baseline="30000" dirty="0" smtClean="0">
                <a:solidFill>
                  <a:srgbClr val="173862"/>
                </a:solidFill>
                <a:effectLst/>
                <a:latin typeface="Bahnschrift Light" panose="020B0502040204020203" pitchFamily="34" charset="0"/>
              </a:rPr>
              <a:t>Cudzoziemcy</a:t>
            </a:r>
            <a:endParaRPr lang="pl-PL" sz="2000" dirty="0">
              <a:solidFill>
                <a:srgbClr val="173862"/>
              </a:solidFill>
              <a:effectLst/>
              <a:latin typeface="Bahnschrift Light" panose="020B0502040204020203" pitchFamily="34" charset="0"/>
            </a:endParaRPr>
          </a:p>
        </c:rich>
      </c:tx>
      <c:layout>
        <c:manualLayout>
          <c:xMode val="edge"/>
          <c:yMode val="edge"/>
          <c:x val="4.1301561084149112E-2"/>
          <c:y val="4.3281128210970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rgbClr val="FCBD3E"/>
            </a:solidFill>
            <a:ln>
              <a:noFill/>
            </a:ln>
            <a:effectLst/>
          </c:spPr>
          <c:invertIfNegative val="0"/>
          <c:cat>
            <c:numRef>
              <c:f>Arkusz1!$A$2:$A$7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26</c:v>
                </c:pt>
                <c:pt idx="1">
                  <c:v>23</c:v>
                </c:pt>
                <c:pt idx="2">
                  <c:v>19</c:v>
                </c:pt>
                <c:pt idx="3">
                  <c:v>10</c:v>
                </c:pt>
                <c:pt idx="4">
                  <c:v>12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6-4205-AD13-242BB2F4A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-27"/>
        <c:axId val="431617423"/>
        <c:axId val="431618255"/>
      </c:barChart>
      <c:catAx>
        <c:axId val="43161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pl-PL"/>
          </a:p>
        </c:txPr>
        <c:crossAx val="431618255"/>
        <c:crosses val="autoZero"/>
        <c:auto val="1"/>
        <c:lblAlgn val="ctr"/>
        <c:lblOffset val="100"/>
        <c:noMultiLvlLbl val="0"/>
      </c:catAx>
      <c:valAx>
        <c:axId val="43161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pl-PL"/>
          </a:p>
        </c:txPr>
        <c:crossAx val="431617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93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46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16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04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57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27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16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53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01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5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06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01445-A976-4C92-B3D2-172CBE92ACB1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B466C-0321-4D6C-B300-851E8FC7C6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62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6.png"/><Relationship Id="rId7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4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3.png"/><Relationship Id="rId7" Type="http://schemas.openxmlformats.org/officeDocument/2006/relationships/image" Target="../media/image66.png"/><Relationship Id="rId12" Type="http://schemas.openxmlformats.org/officeDocument/2006/relationships/image" Target="../media/image1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.png"/><Relationship Id="rId7" Type="http://schemas.openxmlformats.org/officeDocument/2006/relationships/image" Target="../media/image7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10" Type="http://schemas.openxmlformats.org/officeDocument/2006/relationships/image" Target="../media/image16.pn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.png"/><Relationship Id="rId7" Type="http://schemas.openxmlformats.org/officeDocument/2006/relationships/image" Target="../media/image80.jp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7.png"/><Relationship Id="rId7" Type="http://schemas.openxmlformats.org/officeDocument/2006/relationships/image" Target="../media/image8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16.png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3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10" Type="http://schemas.openxmlformats.org/officeDocument/2006/relationships/image" Target="../media/image16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8.jpg"/><Relationship Id="rId7" Type="http://schemas.openxmlformats.org/officeDocument/2006/relationships/image" Target="../media/image10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image" Target="../media/image113.jpeg"/><Relationship Id="rId4" Type="http://schemas.openxmlformats.org/officeDocument/2006/relationships/image" Target="../media/image109.jp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rektorat@awf.katowice.p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446164" y="1281574"/>
            <a:ext cx="3831061" cy="3647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9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9000" dirty="0">
              <a:latin typeface="Bahnschrift Light" panose="020B0502040204020203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7564" y="5648801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ZDOBYWANIA WIEDZY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780483" y="5650110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REALIZACJI</a:t>
            </a:r>
          </a:p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PASJI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387780" y="5648801"/>
            <a:ext cx="40386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4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DO ŁĄCZENIA STUDIÓW I KARIERY SPORTOWEJ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5799783" y="3533775"/>
            <a:ext cx="942" cy="728145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>
            <a:off x="3017473" y="2933672"/>
            <a:ext cx="1428691" cy="1247803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7638369" y="3074094"/>
            <a:ext cx="1253959" cy="1107381"/>
          </a:xfrm>
          <a:prstGeom prst="straightConnector1">
            <a:avLst/>
          </a:prstGeom>
          <a:ln w="19050">
            <a:solidFill>
              <a:srgbClr val="EB801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9" y="4261920"/>
            <a:ext cx="933334" cy="102857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8" y="4514850"/>
            <a:ext cx="1028571" cy="78095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6" y="4339098"/>
            <a:ext cx="710609" cy="951394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13" y="657370"/>
            <a:ext cx="705987" cy="6771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56" y="560190"/>
            <a:ext cx="1571008" cy="15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2199" y="817465"/>
            <a:ext cx="975682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PROGRAMY DLA STUDENTÓW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33685" y="1484315"/>
            <a:ext cx="371565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INDYWIDUALNY</a:t>
            </a:r>
          </a:p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PLAN I PROGRAM STUDIÓW</a:t>
            </a:r>
            <a:endParaRPr lang="pl-PL" sz="32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72758" y="1484314"/>
            <a:ext cx="371565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INDYWIDUALNA</a:t>
            </a:r>
          </a:p>
          <a:p>
            <a:pPr algn="ctr">
              <a:lnSpc>
                <a:spcPct val="70000"/>
              </a:lnSpc>
            </a:pPr>
            <a:r>
              <a:rPr lang="pl-PL" sz="3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ORGANIZACJA STUDIÓW </a:t>
            </a:r>
            <a:endParaRPr lang="pl-PL" sz="32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6545943" y="1484314"/>
            <a:ext cx="0" cy="4539115"/>
          </a:xfrm>
          <a:prstGeom prst="line">
            <a:avLst/>
          </a:prstGeom>
          <a:ln w="28575">
            <a:solidFill>
              <a:srgbClr val="17386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622370" y="2101665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(IPPS</a:t>
            </a:r>
            <a:r>
              <a:rPr lang="pl-PL" sz="4800" b="1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)</a:t>
            </a:r>
            <a:endParaRPr lang="pl-PL" sz="4800" b="1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0" y="2712509"/>
            <a:ext cx="4277131" cy="270221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32" y="2101665"/>
            <a:ext cx="1201907" cy="8537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47" y="3988984"/>
            <a:ext cx="986392" cy="136768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413399" y="3481955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Wymagane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wysokie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wyniki</a:t>
            </a: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Sportowe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113143" y="5493050"/>
            <a:ext cx="3356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Możliwość </a:t>
            </a:r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indywidualnego rozłożenia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poszczególnych semestrach realizacji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przedmiotów określonych w obowiązujących planach studiów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70084" y="5530754"/>
            <a:ext cx="2104571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Możliwość modyfikacji </a:t>
            </a:r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planu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 programu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studiów.</a:t>
            </a:r>
          </a:p>
          <a:p>
            <a:pPr algn="ctr"/>
            <a:endParaRPr lang="pl-PL" sz="16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402286" y="3197083"/>
            <a:ext cx="3672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Sportowcy, ale również osoby pracujące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zawodzie, udzielające się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w studenckich </a:t>
            </a:r>
            <a:r>
              <a:rPr lang="pl-PL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kołach</a:t>
            </a:r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 naukowych oraz </a:t>
            </a:r>
          </a:p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osoby niepełnosprawne. </a:t>
            </a:r>
            <a:endParaRPr lang="pl-PL" baseline="30000" dirty="0" smtClean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611584" y="5501790"/>
            <a:ext cx="325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IOS pozwalana na indywidualne uzgodnienie sposobów i terminów realizacji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poszczególnych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przedmiotów.</a:t>
            </a:r>
          </a:p>
          <a:p>
            <a:pPr algn="ctr"/>
            <a:endParaRPr lang="pl-PL" sz="16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78514" y="950803"/>
            <a:ext cx="6560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aseline="30000" dirty="0">
                <a:solidFill>
                  <a:srgbClr val="FF0000"/>
                </a:solidFill>
                <a:latin typeface="Bahnschrift Light" panose="020B0502040204020203" pitchFamily="34" charset="0"/>
              </a:rPr>
              <a:t>Narodowa Reprezentacja </a:t>
            </a:r>
            <a:endParaRPr lang="pl-PL" sz="6600" baseline="30000" dirty="0" smtClean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l-PL" sz="6600" baseline="300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Akademicka </a:t>
            </a:r>
            <a:r>
              <a:rPr lang="pl-PL" sz="6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(NRA)</a:t>
            </a:r>
            <a:endParaRPr lang="pl-PL" sz="66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09673" y="2748976"/>
            <a:ext cx="3588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Projekt umożliwia równoległe realizowanie kariery sportowej oraz nauki akademickiej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Oferuje dodatkowe zajęcia </a:t>
            </a:r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dydaktyczne dla 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studentów-sportowców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Indywidualna organizacja studiów w ciągu całego roku kalendarzowego 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Każdy student-sportowiec ma swojego tutora (nauczyciela), który odpowiada za jego wsparcie w karierze dwutorowej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0"/>
            <a:ext cx="3944262" cy="236881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0582" r="13853" b="35027"/>
          <a:stretch/>
        </p:blipFill>
        <p:spPr>
          <a:xfrm>
            <a:off x="5392152" y="2748976"/>
            <a:ext cx="2010784" cy="21897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21951"/>
          <a:stretch/>
        </p:blipFill>
        <p:spPr>
          <a:xfrm>
            <a:off x="7477645" y="2748769"/>
            <a:ext cx="2255652" cy="21880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2197" r="19027" b="31595"/>
          <a:stretch/>
        </p:blipFill>
        <p:spPr>
          <a:xfrm>
            <a:off x="9808006" y="2748769"/>
            <a:ext cx="1971287" cy="216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4" name="Owal 23"/>
          <p:cNvSpPr/>
          <p:nvPr/>
        </p:nvSpPr>
        <p:spPr>
          <a:xfrm>
            <a:off x="926611" y="2854013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/>
          <p:cNvSpPr/>
          <p:nvPr/>
        </p:nvSpPr>
        <p:spPr>
          <a:xfrm>
            <a:off x="7805686" y="3041291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/>
          <p:cNvSpPr/>
          <p:nvPr/>
        </p:nvSpPr>
        <p:spPr>
          <a:xfrm>
            <a:off x="339142" y="573467"/>
            <a:ext cx="2826018" cy="2826018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Owal 14"/>
          <p:cNvSpPr/>
          <p:nvPr/>
        </p:nvSpPr>
        <p:spPr>
          <a:xfrm>
            <a:off x="8480255" y="589935"/>
            <a:ext cx="2993990" cy="2993990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v</a:t>
            </a:r>
            <a:endParaRPr lang="pl-PL" dirty="0"/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8" y="3143000"/>
            <a:ext cx="3051592" cy="30515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74" y="706067"/>
            <a:ext cx="2756060" cy="27516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7" y="680752"/>
            <a:ext cx="2611447" cy="261144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2" y="2980549"/>
            <a:ext cx="3007743" cy="3007743"/>
          </a:xfrm>
          <a:prstGeom prst="rect">
            <a:avLst/>
          </a:prstGeom>
        </p:spPr>
      </p:pic>
      <p:grpSp>
        <p:nvGrpSpPr>
          <p:cNvPr id="35" name="Grupa 34"/>
          <p:cNvGrpSpPr/>
          <p:nvPr/>
        </p:nvGrpSpPr>
        <p:grpSpPr>
          <a:xfrm>
            <a:off x="3601607" y="-421225"/>
            <a:ext cx="5050971" cy="4951142"/>
            <a:chOff x="3601607" y="-421225"/>
            <a:chExt cx="5050971" cy="4951142"/>
          </a:xfrm>
        </p:grpSpPr>
        <p:sp>
          <p:nvSpPr>
            <p:cNvPr id="36" name="Owal 35"/>
            <p:cNvSpPr/>
            <p:nvPr/>
          </p:nvSpPr>
          <p:spPr>
            <a:xfrm>
              <a:off x="4119343" y="599638"/>
              <a:ext cx="3930279" cy="3930279"/>
            </a:xfrm>
            <a:prstGeom prst="ellipse">
              <a:avLst/>
            </a:prstGeom>
            <a:noFill/>
            <a:ln w="133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/>
            <p:cNvSpPr/>
            <p:nvPr/>
          </p:nvSpPr>
          <p:spPr>
            <a:xfrm>
              <a:off x="4059479" y="-6603"/>
              <a:ext cx="3978769" cy="165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4254761" y="-421225"/>
              <a:ext cx="3588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3000" b="1" dirty="0" smtClean="0">
                  <a:solidFill>
                    <a:srgbClr val="FCBD3E"/>
                  </a:solidFill>
                  <a:latin typeface="Bahnschrift SemiBold" panose="020B0502040204020203" pitchFamily="34" charset="0"/>
                </a:rPr>
                <a:t>25</a:t>
              </a:r>
              <a:endParaRPr lang="pl-PL" sz="23000" b="1" dirty="0">
                <a:solidFill>
                  <a:srgbClr val="FCBD3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3601607" y="3097443"/>
              <a:ext cx="5050971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NAUKOWYCH KÓŁ</a:t>
              </a:r>
            </a:p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STUDENCKICH</a:t>
              </a:r>
              <a:endParaRPr lang="pl-PL" sz="4400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3601607" y="-421225"/>
            <a:ext cx="5050971" cy="4951142"/>
            <a:chOff x="3601607" y="-421225"/>
            <a:chExt cx="5050971" cy="4951142"/>
          </a:xfrm>
        </p:grpSpPr>
        <p:sp>
          <p:nvSpPr>
            <p:cNvPr id="21" name="Owal 20"/>
            <p:cNvSpPr/>
            <p:nvPr/>
          </p:nvSpPr>
          <p:spPr>
            <a:xfrm>
              <a:off x="4119343" y="599638"/>
              <a:ext cx="3930279" cy="3930279"/>
            </a:xfrm>
            <a:prstGeom prst="ellipse">
              <a:avLst/>
            </a:prstGeom>
            <a:noFill/>
            <a:ln w="133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4059479" y="-6603"/>
              <a:ext cx="3978769" cy="165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254761" y="-421225"/>
              <a:ext cx="3588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3000" b="1" dirty="0" smtClean="0">
                  <a:solidFill>
                    <a:srgbClr val="FCBD3E"/>
                  </a:solidFill>
                  <a:latin typeface="Bahnschrift SemiBold" panose="020B0502040204020203" pitchFamily="34" charset="0"/>
                </a:rPr>
                <a:t>25</a:t>
              </a:r>
              <a:endParaRPr lang="pl-PL" sz="23000" b="1" dirty="0">
                <a:solidFill>
                  <a:srgbClr val="FCBD3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3601607" y="3097443"/>
              <a:ext cx="5050971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NAUKOWYCH KÓŁ</a:t>
              </a:r>
            </a:p>
            <a:p>
              <a:pPr algn="ctr">
                <a:lnSpc>
                  <a:spcPct val="70000"/>
                </a:lnSpc>
              </a:pPr>
              <a:r>
                <a:rPr lang="pl-PL" sz="4400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STUDENCKICH</a:t>
              </a:r>
              <a:endParaRPr lang="pl-PL" sz="4400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4" name="Owal 23"/>
          <p:cNvSpPr/>
          <p:nvPr/>
        </p:nvSpPr>
        <p:spPr>
          <a:xfrm>
            <a:off x="1064912" y="2902697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/>
          <p:cNvSpPr/>
          <p:nvPr/>
        </p:nvSpPr>
        <p:spPr>
          <a:xfrm>
            <a:off x="7708938" y="3132316"/>
            <a:ext cx="3260816" cy="3260816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/>
          <p:cNvSpPr/>
          <p:nvPr/>
        </p:nvSpPr>
        <p:spPr>
          <a:xfrm>
            <a:off x="339142" y="573467"/>
            <a:ext cx="2826018" cy="2826018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Owal 14"/>
          <p:cNvSpPr/>
          <p:nvPr/>
        </p:nvSpPr>
        <p:spPr>
          <a:xfrm>
            <a:off x="8663801" y="589935"/>
            <a:ext cx="2993990" cy="2993990"/>
          </a:xfrm>
          <a:prstGeom prst="ellipse">
            <a:avLst/>
          </a:prstGeom>
          <a:solidFill>
            <a:srgbClr val="C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7" y="670433"/>
            <a:ext cx="3898148" cy="259876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37" y="3038564"/>
            <a:ext cx="3004123" cy="30078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56" y="3253172"/>
            <a:ext cx="3042166" cy="30421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68" y="705641"/>
            <a:ext cx="2763930" cy="2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410198" y="423131"/>
            <a:ext cx="11459910" cy="5635838"/>
          </a:xfrm>
          <a:prstGeom prst="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4095" y="-369807"/>
            <a:ext cx="3924555" cy="3924555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985909" y="3737097"/>
            <a:ext cx="4168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 </a:t>
            </a:r>
            <a:r>
              <a:rPr lang="pl-PL" baseline="30000" dirty="0">
                <a:solidFill>
                  <a:schemeClr val="bg1"/>
                </a:solidFill>
                <a:latin typeface="Bahnschrift Light" panose="020B0502040204020203" pitchFamily="34" charset="0"/>
              </a:rPr>
              <a:t>roku na program festiwalu składają się setki różnorodnych aktywności o charakterze popularyzującym naukę i sztukę: wykłady, warsztaty, stanowiska pokazowe, wystawy, koncerty, spotkania z gośćmi specjalnymi i inne inicjatywy. Przestrzeń festiwalowa podzielona jest na sześć stref poświęconych przyrodzie, technice, naukom humanistyczno-społecznym, naukom ścisłym, medycynie </a:t>
            </a:r>
            <a:endParaRPr lang="pl-PL" baseline="300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r>
              <a:rPr lang="pl-PL" baseline="30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i </a:t>
            </a:r>
            <a:r>
              <a:rPr lang="pl-PL" baseline="30000" dirty="0">
                <a:solidFill>
                  <a:schemeClr val="bg1"/>
                </a:solidFill>
                <a:latin typeface="Bahnschrift Light" panose="020B0502040204020203" pitchFamily="34" charset="0"/>
              </a:rPr>
              <a:t>zdrowiu oraz sztuce, a także strefy specjalne. 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867869" y="981075"/>
            <a:ext cx="4286250" cy="2495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zaokrąglony 37"/>
          <p:cNvSpPr/>
          <p:nvPr/>
        </p:nvSpPr>
        <p:spPr>
          <a:xfrm>
            <a:off x="7563807" y="544939"/>
            <a:ext cx="3218494" cy="1869786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53" y="639282"/>
            <a:ext cx="3015007" cy="1691419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00" y="1134825"/>
            <a:ext cx="3891787" cy="2188049"/>
          </a:xfrm>
          <a:prstGeom prst="rect">
            <a:avLst/>
          </a:prstGeom>
        </p:spPr>
      </p:pic>
      <p:sp>
        <p:nvSpPr>
          <p:cNvPr id="22" name="Prostokąt zaokrąglony 21"/>
          <p:cNvSpPr/>
          <p:nvPr/>
        </p:nvSpPr>
        <p:spPr>
          <a:xfrm>
            <a:off x="5257800" y="865585"/>
            <a:ext cx="3562350" cy="2573673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575" y="960920"/>
            <a:ext cx="3356945" cy="2400215"/>
          </a:xfrm>
          <a:prstGeom prst="round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094" y="4426476"/>
            <a:ext cx="4121669" cy="2538948"/>
          </a:xfrm>
          <a:prstGeom prst="roundRect">
            <a:avLst/>
          </a:prstGeom>
        </p:spPr>
      </p:pic>
      <p:sp>
        <p:nvSpPr>
          <p:cNvPr id="36" name="Prostokąt zaokrąglony 35"/>
          <p:cNvSpPr/>
          <p:nvPr/>
        </p:nvSpPr>
        <p:spPr>
          <a:xfrm>
            <a:off x="5467350" y="3645337"/>
            <a:ext cx="3352800" cy="2200464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4284"/>
            <a:ext cx="3159112" cy="2040786"/>
          </a:xfrm>
          <a:prstGeom prst="roundRect">
            <a:avLst/>
          </a:prstGeom>
        </p:spPr>
      </p:pic>
      <p:sp>
        <p:nvSpPr>
          <p:cNvPr id="37" name="Prostokąt zaokrąglony 36"/>
          <p:cNvSpPr/>
          <p:nvPr/>
        </p:nvSpPr>
        <p:spPr>
          <a:xfrm>
            <a:off x="8343900" y="2600325"/>
            <a:ext cx="3385291" cy="2000250"/>
          </a:xfrm>
          <a:prstGeom prst="roundRect">
            <a:avLst/>
          </a:prstGeom>
          <a:gradFill>
            <a:gsLst>
              <a:gs pos="0">
                <a:srgbClr val="36368C"/>
              </a:gs>
              <a:gs pos="60000">
                <a:srgbClr val="C61E5B"/>
              </a:gs>
              <a:gs pos="75000">
                <a:srgbClr val="E12F31"/>
              </a:gs>
              <a:gs pos="100000">
                <a:srgbClr val="E4332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66" y="2704658"/>
            <a:ext cx="3173417" cy="17802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4095" y="-1095522"/>
            <a:ext cx="3924555" cy="392455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0013" y="3554748"/>
            <a:ext cx="3960473" cy="2439652"/>
          </a:xfrm>
          <a:prstGeom prst="round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0" y="361340"/>
            <a:ext cx="4039638" cy="19928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447436" y="817465"/>
            <a:ext cx="718209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Wydarzenia studenckie na AWF Katowice 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68675" y="1825051"/>
            <a:ext cx="358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Studenckie życie to nie tylko nauka i „zakuwanie” do sesji. To także nowi znajomi i dobra zabawa. Poznajcie kilka imprez, które są organizowane corocznie skupiając rzesze młodych ludzi przy dobrej zabawie</a:t>
            </a:r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:</a:t>
            </a:r>
          </a:p>
          <a:p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err="1" smtClean="0">
                <a:solidFill>
                  <a:srgbClr val="EB8015"/>
                </a:solidFill>
                <a:latin typeface="Bahnschrift Light" panose="020B0502040204020203" pitchFamily="34" charset="0"/>
              </a:rPr>
              <a:t>AWFalia</a:t>
            </a:r>
            <a:endParaRPr lang="pl-PL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Otrzęsiny</a:t>
            </a:r>
            <a:endParaRPr lang="pl-PL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Maraton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pływacki EKIDEN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Turnieje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sportowe (m. in</a:t>
            </a:r>
            <a:r>
              <a:rPr lang="pl-PL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.: piłka </a:t>
            </a:r>
            <a:r>
              <a:rPr lang="pl-PL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nożna, siatkówka, koszykówka)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69" y="2944991"/>
            <a:ext cx="3646632" cy="2432274"/>
          </a:xfrm>
          <a:prstGeom prst="round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45" y="220364"/>
            <a:ext cx="2620736" cy="3928192"/>
          </a:xfrm>
          <a:prstGeom prst="round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89" y="1168299"/>
            <a:ext cx="2709764" cy="2032323"/>
          </a:xfrm>
          <a:prstGeom prst="round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45" y="3532192"/>
            <a:ext cx="2932587" cy="26590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6"/>
          <a:stretch/>
        </p:blipFill>
        <p:spPr>
          <a:xfrm>
            <a:off x="4420508" y="0"/>
            <a:ext cx="7771492" cy="67056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47435" y="817465"/>
            <a:ext cx="9756829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Uczelnia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 liczbach 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graphicFrame>
        <p:nvGraphicFramePr>
          <p:cNvPr id="20" name="Wykres 19"/>
          <p:cNvGraphicFramePr/>
          <p:nvPr>
            <p:extLst>
              <p:ext uri="{D42A27DB-BD31-4B8C-83A1-F6EECF244321}">
                <p14:modId xmlns:p14="http://schemas.microsoft.com/office/powerpoint/2010/main" val="1977511802"/>
              </p:ext>
            </p:extLst>
          </p:nvPr>
        </p:nvGraphicFramePr>
        <p:xfrm>
          <a:off x="486942" y="2193387"/>
          <a:ext cx="4430033" cy="295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Owal 4"/>
          <p:cNvSpPr/>
          <p:nvPr/>
        </p:nvSpPr>
        <p:spPr>
          <a:xfrm>
            <a:off x="1276351" y="3100385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1966914" y="3293837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2569003" y="3612914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3193711" y="3570050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3788709" y="3455429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4398413" y="3517660"/>
            <a:ext cx="85728" cy="85728"/>
          </a:xfrm>
          <a:prstGeom prst="ellips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211714" y="3309078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2628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592687" y="3244377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2796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2998393" y="3358998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2439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2395575" y="3382618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2336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1789605" y="3059155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3337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1095850" y="2874279"/>
            <a:ext cx="547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3840</a:t>
            </a:r>
            <a:endParaRPr lang="pl-PL" sz="105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graphicFrame>
        <p:nvGraphicFramePr>
          <p:cNvPr id="35" name="Wykres 34"/>
          <p:cNvGraphicFramePr/>
          <p:nvPr>
            <p:extLst>
              <p:ext uri="{D42A27DB-BD31-4B8C-83A1-F6EECF244321}">
                <p14:modId xmlns:p14="http://schemas.microsoft.com/office/powerpoint/2010/main" val="1252006371"/>
              </p:ext>
            </p:extLst>
          </p:nvPr>
        </p:nvGraphicFramePr>
        <p:xfrm>
          <a:off x="5268981" y="2191378"/>
          <a:ext cx="3188233" cy="205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4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44" y="3348636"/>
            <a:ext cx="1129455" cy="1129455"/>
          </a:xfrm>
          <a:prstGeom prst="rect">
            <a:avLst/>
          </a:prstGeom>
        </p:spPr>
      </p:pic>
      <p:sp>
        <p:nvSpPr>
          <p:cNvPr id="27" name="Owal 26"/>
          <p:cNvSpPr/>
          <p:nvPr/>
        </p:nvSpPr>
        <p:spPr>
          <a:xfrm>
            <a:off x="4270234" y="1304867"/>
            <a:ext cx="3899181" cy="3899181"/>
          </a:xfrm>
          <a:prstGeom prst="ellipse">
            <a:avLst/>
          </a:prstGeom>
          <a:solidFill>
            <a:srgbClr val="FC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4233741" y="2887442"/>
            <a:ext cx="3972165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65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UMOWY </a:t>
            </a:r>
          </a:p>
          <a:p>
            <a:pPr algn="ctr">
              <a:lnSpc>
                <a:spcPct val="70000"/>
              </a:lnSpc>
            </a:pPr>
            <a:r>
              <a:rPr lang="pl-PL" sz="65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PARTNERSKIE </a:t>
            </a:r>
            <a:endParaRPr lang="pl-PL" sz="6500" baseline="30000" dirty="0">
              <a:solidFill>
                <a:srgbClr val="EB801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2091458" y="4262992"/>
            <a:ext cx="228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Silesian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University </a:t>
            </a:r>
            <a:endParaRPr lang="pl-PL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Network</a:t>
            </a:r>
            <a:endParaRPr lang="pl-PL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8181839" y="4271328"/>
            <a:ext cx="2013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Wyższa Szkoła </a:t>
            </a:r>
            <a:endParaRPr lang="pl-PL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Policji </a:t>
            </a: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 Szczytnie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2" y="3435106"/>
            <a:ext cx="777272" cy="777272"/>
          </a:xfrm>
          <a:prstGeom prst="rect">
            <a:avLst/>
          </a:prstGeom>
        </p:spPr>
      </p:pic>
      <p:grpSp>
        <p:nvGrpSpPr>
          <p:cNvPr id="26" name="Grupa 25"/>
          <p:cNvGrpSpPr/>
          <p:nvPr/>
        </p:nvGrpSpPr>
        <p:grpSpPr>
          <a:xfrm>
            <a:off x="8268277" y="1821219"/>
            <a:ext cx="1812881" cy="1297887"/>
            <a:chOff x="6684958" y="1504782"/>
            <a:chExt cx="1812881" cy="1297887"/>
          </a:xfrm>
        </p:grpSpPr>
        <p:sp>
          <p:nvSpPr>
            <p:cNvPr id="31" name="pole tekstowe 30"/>
            <p:cNvSpPr txBox="1"/>
            <p:nvPr/>
          </p:nvSpPr>
          <p:spPr>
            <a:xfrm>
              <a:off x="6684958" y="2341004"/>
              <a:ext cx="1812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Polski Związek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Lekkiej 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Atletyki</a:t>
              </a: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067" y="1504782"/>
              <a:ext cx="722665" cy="732892"/>
            </a:xfrm>
            <a:prstGeom prst="rect">
              <a:avLst/>
            </a:prstGeom>
          </p:spPr>
        </p:pic>
      </p:grpSp>
      <p:grpSp>
        <p:nvGrpSpPr>
          <p:cNvPr id="25" name="Grupa 24"/>
          <p:cNvGrpSpPr/>
          <p:nvPr/>
        </p:nvGrpSpPr>
        <p:grpSpPr>
          <a:xfrm>
            <a:off x="2522736" y="1820250"/>
            <a:ext cx="1264964" cy="1260382"/>
            <a:chOff x="8793476" y="1504782"/>
            <a:chExt cx="1264964" cy="1260382"/>
          </a:xfrm>
        </p:grpSpPr>
        <p:sp>
          <p:nvSpPr>
            <p:cNvPr id="43" name="pole tekstowe 42"/>
            <p:cNvSpPr txBox="1"/>
            <p:nvPr/>
          </p:nvSpPr>
          <p:spPr>
            <a:xfrm>
              <a:off x="8793476" y="2303499"/>
              <a:ext cx="1264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Śląski Związek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Piłki 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Nożnej</a:t>
              </a:r>
            </a:p>
          </p:txBody>
        </p:sp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436" y="1504782"/>
              <a:ext cx="735044" cy="735044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37" y="470459"/>
            <a:ext cx="1826240" cy="1168236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3121484" y="4811943"/>
            <a:ext cx="1743588" cy="1455372"/>
            <a:chOff x="4555398" y="4583805"/>
            <a:chExt cx="1743588" cy="1455372"/>
          </a:xfrm>
        </p:grpSpPr>
        <p:sp>
          <p:nvSpPr>
            <p:cNvPr id="28" name="pole tekstowe 27"/>
            <p:cNvSpPr txBox="1"/>
            <p:nvPr/>
          </p:nvSpPr>
          <p:spPr>
            <a:xfrm>
              <a:off x="4555398" y="5762178"/>
              <a:ext cx="1743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Miasto Katowice</a:t>
              </a:r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18" y="4583805"/>
              <a:ext cx="1173349" cy="1173349"/>
            </a:xfrm>
            <a:prstGeom prst="rect">
              <a:avLst/>
            </a:prstGeom>
          </p:spPr>
        </p:pic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53" y="140297"/>
            <a:ext cx="1672131" cy="789687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690773" y="554582"/>
            <a:ext cx="2053880" cy="987671"/>
            <a:chOff x="968139" y="2362538"/>
            <a:chExt cx="2053880" cy="987671"/>
          </a:xfrm>
        </p:grpSpPr>
        <p:sp>
          <p:nvSpPr>
            <p:cNvPr id="40" name="pole tekstowe 39"/>
            <p:cNvSpPr txBox="1"/>
            <p:nvPr/>
          </p:nvSpPr>
          <p:spPr>
            <a:xfrm>
              <a:off x="1156074" y="3073210"/>
              <a:ext cx="1847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Województwo Śląskie</a:t>
              </a:r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39" y="2362538"/>
              <a:ext cx="2053880" cy="763419"/>
            </a:xfrm>
            <a:prstGeom prst="rect">
              <a:avLst/>
            </a:prstGeom>
          </p:spPr>
        </p:pic>
      </p:grpSp>
      <p:grpSp>
        <p:nvGrpSpPr>
          <p:cNvPr id="22" name="Grupa 21"/>
          <p:cNvGrpSpPr/>
          <p:nvPr/>
        </p:nvGrpSpPr>
        <p:grpSpPr>
          <a:xfrm>
            <a:off x="7419058" y="4936294"/>
            <a:ext cx="1775567" cy="1340133"/>
            <a:chOff x="428317" y="4427999"/>
            <a:chExt cx="1775567" cy="1340133"/>
          </a:xfrm>
        </p:grpSpPr>
        <p:sp>
          <p:nvSpPr>
            <p:cNvPr id="52" name="pole tekstowe 51"/>
            <p:cNvSpPr txBox="1"/>
            <p:nvPr/>
          </p:nvSpPr>
          <p:spPr>
            <a:xfrm>
              <a:off x="428317" y="5306467"/>
              <a:ext cx="1775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Gliwicki Klub Sportowy </a:t>
              </a:r>
              <a:endParaRPr lang="pl-PL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pl-PL" baseline="30000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„</a:t>
              </a:r>
              <a:r>
                <a:rPr lang="pl-PL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Piast” S.A.</a:t>
              </a:r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46" y="4427999"/>
              <a:ext cx="798901" cy="798901"/>
            </a:xfrm>
            <a:prstGeom prst="rect">
              <a:avLst/>
            </a:prstGeom>
          </p:spPr>
        </p:pic>
      </p:grpSp>
      <p:sp>
        <p:nvSpPr>
          <p:cNvPr id="32" name="Owal 31"/>
          <p:cNvSpPr/>
          <p:nvPr/>
        </p:nvSpPr>
        <p:spPr>
          <a:xfrm>
            <a:off x="4067787" y="1117425"/>
            <a:ext cx="4274064" cy="4274064"/>
          </a:xfrm>
          <a:prstGeom prst="ellipse">
            <a:avLst/>
          </a:prstGeom>
          <a:noFill/>
          <a:ln w="28575">
            <a:solidFill>
              <a:srgbClr val="EB80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EB8015"/>
                </a:solidFill>
              </a:ln>
            </a:endParaRPr>
          </a:p>
        </p:txBody>
      </p:sp>
      <p:pic>
        <p:nvPicPr>
          <p:cNvPr id="80" name="Obraz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35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Nasi</a:t>
            </a:r>
          </a:p>
          <a:p>
            <a:pPr>
              <a:lnSpc>
                <a:spcPct val="70000"/>
              </a:lnSpc>
            </a:pPr>
            <a:r>
              <a:rPr lang="pl-PL" sz="7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Trenerzy</a:t>
            </a:r>
            <a:endParaRPr lang="pl-PL" sz="72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262550" y="2372193"/>
            <a:ext cx="25541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ANTONI PIECHNICZEK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piłkarskiej reprezentacji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Polski z którą zdobył brązowy medal podczas Mistrzostw Świata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Hiszpanii w 1982 roku. 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5915843" y="2355323"/>
            <a:ext cx="29384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ALEKSANDER MATUSIŃSKI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lekkoatletyczny specjalizujący się w biegach na 400 m. Twórca sukcesów polskiej sztafety 4x400 m („Aniołki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Matusińskiego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”) oraz Justyny Święty-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Ersetic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. 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8911235" y="2372193"/>
            <a:ext cx="29384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IWONA KRUPA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trenerka lekkoatletyczna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specjalizująca się w biegach sprinterskich. Trenerka najlepszej polskiej sprinterki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Ewy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Swobody. 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8629" y="241750"/>
            <a:ext cx="1641941" cy="20543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8628" y="3399506"/>
            <a:ext cx="1641941" cy="205430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724" y="3399506"/>
            <a:ext cx="1641941" cy="20543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725" y="241750"/>
            <a:ext cx="1641941" cy="205430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3451" y="241750"/>
            <a:ext cx="1641941" cy="20543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4102" y="3399506"/>
            <a:ext cx="1641941" cy="2054300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2968068" y="5523650"/>
            <a:ext cx="31430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JAKUB KARPIŃSKI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reprezentacji polski w pływaniu.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olimpijczyków z Tokio: Jakuba Majerskiego, Pauliny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Pedy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Kamila Sieradzkiego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oraz Jakuba Kraski. 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5836563" y="5523650"/>
            <a:ext cx="314306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ROBERT WILK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reprezentacji polski w pływaniu.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olimpijczyków z Tokio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Rio de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Janeiro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oraz medalistów MŚ i ME: Katarzyny Wilk i Pawła Juraszka. 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8832510" y="5505978"/>
            <a:ext cx="31430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ŁUKASZ KRUCZEK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trener skoków narciarskich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odpowiedzialny m. in. za sukcesy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Kamila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Stocha w latach 2013-2016. 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78" y="-219075"/>
            <a:ext cx="5122048" cy="42291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83789" y="2944763"/>
            <a:ext cx="5669386" cy="5227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13000" dirty="0"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28" y="2355925"/>
            <a:ext cx="930061" cy="892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3" y="1107304"/>
            <a:ext cx="1157878" cy="11247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41" y="762000"/>
            <a:ext cx="1884468" cy="529590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7381852" y="783701"/>
            <a:ext cx="2164820" cy="1098481"/>
            <a:chOff x="7381852" y="783701"/>
            <a:chExt cx="2164820" cy="1098481"/>
          </a:xfrm>
        </p:grpSpPr>
        <p:cxnSp>
          <p:nvCxnSpPr>
            <p:cNvPr id="10" name="Łącznik prosty ze strzałką 9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2,4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591426" y="1081963"/>
              <a:ext cx="1589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SPODEK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14 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36 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7381852" y="2108745"/>
            <a:ext cx="2164820" cy="1098481"/>
            <a:chOff x="7381852" y="783701"/>
            <a:chExt cx="2164820" cy="1098481"/>
          </a:xfrm>
        </p:grpSpPr>
        <p:cxnSp>
          <p:nvCxnSpPr>
            <p:cNvPr id="19" name="Łącznik prosty ze strzałką 18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21" name="pole tekstowe 20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2,4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7591426" y="1081963"/>
              <a:ext cx="1589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NOSPR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37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7381852" y="3436369"/>
            <a:ext cx="2164820" cy="1098481"/>
            <a:chOff x="7381852" y="783701"/>
            <a:chExt cx="2164820" cy="1098481"/>
          </a:xfrm>
        </p:grpSpPr>
        <p:cxnSp>
          <p:nvCxnSpPr>
            <p:cNvPr id="26" name="Łącznik prosty ze strzałką 25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28" name="pole tekstowe 27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2,8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7591425" y="1081963"/>
              <a:ext cx="1785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SZTAUWAJERY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8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45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7390241" y="4661381"/>
            <a:ext cx="2164820" cy="1098481"/>
            <a:chOff x="7381852" y="783701"/>
            <a:chExt cx="2164820" cy="1098481"/>
          </a:xfrm>
        </p:grpSpPr>
        <p:cxnSp>
          <p:nvCxnSpPr>
            <p:cNvPr id="33" name="Łącznik prosty ze strzałką 32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35" name="pole tekstowe 34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1,9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7" name="pole tekstowe 36"/>
            <p:cNvSpPr txBox="1"/>
            <p:nvPr/>
          </p:nvSpPr>
          <p:spPr>
            <a:xfrm>
              <a:off x="7591426" y="1081963"/>
              <a:ext cx="1729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Ul. MARIACKA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10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6552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Nasi </a:t>
            </a:r>
          </a:p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Sportowcy 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311409" y="2833690"/>
            <a:ext cx="25541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ANITA WŁODARCZYK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Trzykrotna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Mistrzyni </a:t>
            </a: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Olimpijska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88" y="703247"/>
            <a:ext cx="1641940" cy="2054300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5409429" y="2833690"/>
            <a:ext cx="255410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PAWEŁ FAJDEK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Pięciokrotny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Mistrz Świata</a:t>
            </a:r>
          </a:p>
          <a:p>
            <a:pPr algn="ctr"/>
            <a:endParaRPr lang="pl-PL" sz="16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507449" y="2833690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ŚWIĘTY-ERSETIC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Mistrzyni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Olimpijska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28" y="703247"/>
            <a:ext cx="1641940" cy="2054300"/>
          </a:xfrm>
          <a:prstGeom prst="rect">
            <a:avLst/>
          </a:prstGeom>
        </p:spPr>
      </p:pic>
      <p:sp>
        <p:nvSpPr>
          <p:cNvPr id="36" name="pole tekstowe 35"/>
          <p:cNvSpPr txBox="1"/>
          <p:nvPr/>
        </p:nvSpPr>
        <p:spPr>
          <a:xfrm>
            <a:off x="9537232" y="2833690"/>
            <a:ext cx="25541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ISKRZYCKA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Mistrzyni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Olimpijska</a:t>
            </a: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11" y="703247"/>
            <a:ext cx="1641940" cy="20543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8" y="699204"/>
            <a:ext cx="1648403" cy="2062385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3311409" y="5596165"/>
            <a:ext cx="25541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DAWID KUBACKI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Trzykrotny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Mistrz Olimpijski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88" y="3465722"/>
            <a:ext cx="1641940" cy="2054299"/>
          </a:xfrm>
          <a:prstGeom prst="rect">
            <a:avLst/>
          </a:prstGeom>
        </p:spPr>
      </p:pic>
      <p:sp>
        <p:nvSpPr>
          <p:cNvPr id="40" name="pole tekstowe 39"/>
          <p:cNvSpPr txBox="1"/>
          <p:nvPr/>
        </p:nvSpPr>
        <p:spPr>
          <a:xfrm>
            <a:off x="5409429" y="5596165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KATARZYNA WASICK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Srebrna medalistka 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Świata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7507449" y="5596165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JAKUB MAJERSKI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Brązowy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medalista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Europy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28" y="3465722"/>
            <a:ext cx="1641940" cy="2054299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9537232" y="5596165"/>
            <a:ext cx="25541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MARTYNA SWATOWSKA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-WENGLARCZYK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Brązowa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medalistka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Mistrzostw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Świata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11" y="3465722"/>
            <a:ext cx="1641940" cy="2054299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8" y="3461679"/>
            <a:ext cx="1648402" cy="2062385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405000" y="2127856"/>
            <a:ext cx="36552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Nasi </a:t>
            </a:r>
          </a:p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Absolwenci 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2" y="331847"/>
            <a:ext cx="1251456" cy="1215700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3870893" y="2372193"/>
            <a:ext cx="25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JUSTYNA KOWALCZYK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Multimedalistka Igrzysk Olimpijskich </a:t>
            </a:r>
            <a:b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Multimedalistka Mistrzostw Świata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182543" y="2355323"/>
            <a:ext cx="2938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MARIUSZ PUDZIANOWSKI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Pięciokrotny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Mistrz Świata </a:t>
            </a:r>
          </a:p>
          <a:p>
            <a:pPr algn="ctr"/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Strongman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Sześciokrotny Mistrz Europy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Strongman</a:t>
            </a: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8750143" y="2372193"/>
            <a:ext cx="2938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ARTUR ROJEK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Muzyk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wokalista, autor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tekstów i kompozytor.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Pomysłodawca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dyrektor artystyczny 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Off </a:t>
            </a: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Festivalu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.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6972" y="241750"/>
            <a:ext cx="1641940" cy="20543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71" y="3399506"/>
            <a:ext cx="1641940" cy="205430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32" y="3399506"/>
            <a:ext cx="1641940" cy="20543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33" y="241750"/>
            <a:ext cx="1641940" cy="205430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51" y="241750"/>
            <a:ext cx="1641940" cy="20543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802" y="3399506"/>
            <a:ext cx="1641940" cy="2054300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3576411" y="5523650"/>
            <a:ext cx="31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WALDEMAR FORNALIK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Piłkarz i trener piłkarski,</a:t>
            </a:r>
          </a:p>
          <a:p>
            <a:pPr algn="ctr"/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selekcjoner reprezentacji Polski.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6103263" y="5523650"/>
            <a:ext cx="31430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TOMASZ SIKORA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Medalista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Olimpijski </a:t>
            </a:r>
            <a:b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r>
              <a:rPr lang="pl-PL" sz="16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multimedalista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Mistrzostw Świata </a:t>
            </a:r>
            <a:b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</a:br>
            <a:endParaRPr lang="pl-PL" sz="16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8671418" y="5505978"/>
            <a:ext cx="31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ROBERT KORZENIOWSKI</a:t>
            </a: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Czterokrotny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Mistrz Olimpijski, trzykrotny </a:t>
            </a:r>
            <a:endParaRPr lang="pl-PL" sz="16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l-PL" sz="1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Mistrz </a:t>
            </a:r>
            <a:r>
              <a:rPr lang="pl-PL" sz="16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Świata i dwukrotny Mistrz Europy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5929586" y="2851300"/>
            <a:ext cx="36195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PRACOWNIE</a:t>
            </a:r>
            <a:endParaRPr lang="pl-PL" sz="44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625127" y="2865518"/>
            <a:ext cx="36195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LABORATORIA</a:t>
            </a:r>
            <a:endParaRPr lang="pl-PL" sz="44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8" y="200636"/>
            <a:ext cx="2456944" cy="2456944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141009" y="3427294"/>
            <a:ext cx="389041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aseline="30000" dirty="0" smtClean="0">
                <a:solidFill>
                  <a:srgbClr val="173862"/>
                </a:solidFill>
              </a:rPr>
              <a:t>Laboratorium Termometrii i Diagnostyki Funkcjonalnej</a:t>
            </a:r>
          </a:p>
          <a:p>
            <a:pPr>
              <a:lnSpc>
                <a:spcPct val="150000"/>
              </a:lnSpc>
            </a:pPr>
            <a:r>
              <a:rPr lang="pl-PL" baseline="30000" dirty="0" smtClean="0">
                <a:solidFill>
                  <a:srgbClr val="173862"/>
                </a:solidFill>
              </a:rPr>
              <a:t>Laboratorium </a:t>
            </a:r>
            <a:r>
              <a:rPr lang="pl-PL" baseline="30000" dirty="0">
                <a:solidFill>
                  <a:srgbClr val="173862"/>
                </a:solidFill>
              </a:rPr>
              <a:t>Badania Aktywności Mózgu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Badania Bólu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Badań Molekularnych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</a:t>
            </a:r>
            <a:r>
              <a:rPr lang="pl-PL" baseline="30000" dirty="0" err="1">
                <a:solidFill>
                  <a:srgbClr val="173862"/>
                </a:solidFill>
              </a:rPr>
              <a:t>Elastografii</a:t>
            </a:r>
            <a:r>
              <a:rPr lang="pl-PL" baseline="30000" dirty="0">
                <a:solidFill>
                  <a:srgbClr val="173862"/>
                </a:solidFill>
              </a:rPr>
              <a:t> i Ultrasonografii Narządu Ruchu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Fizjoterapii i </a:t>
            </a:r>
            <a:r>
              <a:rPr lang="pl-PL" baseline="30000" dirty="0" err="1" smtClean="0">
                <a:solidFill>
                  <a:srgbClr val="173862"/>
                </a:solidFill>
              </a:rPr>
              <a:t>Fizjoprofilaktyki</a:t>
            </a:r>
            <a:endParaRPr lang="pl-PL" baseline="30000" dirty="0">
              <a:solidFill>
                <a:srgbClr val="173862"/>
              </a:solidFill>
            </a:endParaRP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Analizy Ruchu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Laboratorium Elektromiografii i Badań Mięśni Dna Miednicy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rgbClr val="173862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7761039" y="3413077"/>
            <a:ext cx="38904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</a:t>
            </a:r>
            <a:r>
              <a:rPr lang="pl-PL" baseline="30000" dirty="0" smtClean="0">
                <a:solidFill>
                  <a:srgbClr val="173862"/>
                </a:solidFill>
              </a:rPr>
              <a:t>Biochemii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Badań Czynnościowych Człowieka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Prozdrowotnej Aktywności Fizycznej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Siły i Mocy Mięśniowej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Ćwiczeń Oporowych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Hipoksji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Sprawności Psychomotorycznej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Analiz w Sporcie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Kinezjologii</a:t>
            </a:r>
          </a:p>
          <a:p>
            <a:pPr>
              <a:lnSpc>
                <a:spcPct val="150000"/>
              </a:lnSpc>
            </a:pPr>
            <a:r>
              <a:rPr lang="pl-PL" baseline="30000" dirty="0">
                <a:solidFill>
                  <a:srgbClr val="173862"/>
                </a:solidFill>
              </a:rPr>
              <a:t>Pracownia Biomechaniki</a:t>
            </a:r>
          </a:p>
          <a:p>
            <a:pPr>
              <a:lnSpc>
                <a:spcPct val="150000"/>
              </a:lnSpc>
            </a:pPr>
            <a:endParaRPr lang="pl-PL" baseline="30000" dirty="0">
              <a:solidFill>
                <a:srgbClr val="173862"/>
              </a:solidFill>
            </a:endParaRPr>
          </a:p>
        </p:txBody>
      </p:sp>
      <p:sp>
        <p:nvSpPr>
          <p:cNvPr id="12" name="Trójkąt równoramienny 11"/>
          <p:cNvSpPr/>
          <p:nvPr/>
        </p:nvSpPr>
        <p:spPr>
          <a:xfrm rot="5400000">
            <a:off x="1394213" y="3449338"/>
            <a:ext cx="609283" cy="461250"/>
          </a:xfrm>
          <a:prstGeom prst="triangle">
            <a:avLst/>
          </a:prstGeom>
          <a:solidFill>
            <a:srgbClr val="FC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7056266" y="3372351"/>
            <a:ext cx="609283" cy="461250"/>
          </a:xfrm>
          <a:prstGeom prst="triangle">
            <a:avLst/>
          </a:prstGeom>
          <a:solidFill>
            <a:srgbClr val="EB8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2464424" y="94865"/>
            <a:ext cx="2588661" cy="2588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64" y="200636"/>
            <a:ext cx="2403991" cy="240399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02" y="234572"/>
            <a:ext cx="2309245" cy="2309245"/>
          </a:xfrm>
          <a:prstGeom prst="rect">
            <a:avLst/>
          </a:prstGeom>
        </p:spPr>
      </p:pic>
      <p:sp>
        <p:nvSpPr>
          <p:cNvPr id="23" name="Owal 22"/>
          <p:cNvSpPr/>
          <p:nvPr/>
        </p:nvSpPr>
        <p:spPr>
          <a:xfrm>
            <a:off x="8300591" y="156998"/>
            <a:ext cx="2588661" cy="2588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00" y="195944"/>
            <a:ext cx="2456944" cy="24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15" y="0"/>
            <a:ext cx="9601200" cy="6858000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354200" y="794356"/>
            <a:ext cx="365527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7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Rankingi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53026" y="3309156"/>
            <a:ext cx="34417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pl-PL" sz="3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najlepszą </a:t>
            </a:r>
            <a:r>
              <a:rPr lang="pl-PL" sz="3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uczelnią </a:t>
            </a:r>
          </a:p>
          <a:p>
            <a:r>
              <a:rPr lang="pl-PL" sz="3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wg rankingu </a:t>
            </a:r>
          </a:p>
          <a:p>
            <a:r>
              <a:rPr lang="pl-PL" sz="3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„</a:t>
            </a:r>
            <a:r>
              <a:rPr lang="pl-PL" sz="3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Perspektywy”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40938" y="4464332"/>
            <a:ext cx="321053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Kierunek wychowanie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fizyczne </a:t>
            </a:r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czterokrotnym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 kierunek fizjoterapia </a:t>
            </a:r>
          </a:p>
          <a:p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trzykrotnym</a:t>
            </a:r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zwycięzcą </a:t>
            </a:r>
            <a:endParaRPr lang="pl-PL" sz="28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 </a:t>
            </a:r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rankingu</a:t>
            </a:r>
            <a:r>
              <a:rPr lang="pl-PL" sz="28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.</a:t>
            </a:r>
            <a:endParaRPr lang="pl-PL" sz="28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6" y="1664030"/>
            <a:ext cx="1811091" cy="160273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85" y="1466125"/>
            <a:ext cx="1913868" cy="966503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6091221" y="2517108"/>
            <a:ext cx="3210536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AWF Katowice </a:t>
            </a:r>
          </a:p>
          <a:p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najlepszą polską </a:t>
            </a:r>
          </a:p>
          <a:p>
            <a:r>
              <a:rPr lang="pl-PL" sz="28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uczelnią sportową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 Global Ranking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of Sport Science </a:t>
            </a:r>
          </a:p>
          <a:p>
            <a:r>
              <a:rPr lang="pl-PL" sz="28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Schools and </a:t>
            </a:r>
          </a:p>
          <a:p>
            <a:r>
              <a:rPr lang="pl-PL" sz="28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Departments</a:t>
            </a:r>
            <a:endParaRPr lang="pl-PL" sz="28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290399" y="1700355"/>
            <a:ext cx="264850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AWF Katowice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40938" y="2534653"/>
            <a:ext cx="3273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aseline="30000" dirty="0">
                <a:solidFill>
                  <a:srgbClr val="EB8015"/>
                </a:solidFill>
                <a:latin typeface="Bahnschrift SemiBold" panose="020B0502040204020203" pitchFamily="34" charset="0"/>
              </a:rPr>
              <a:t>NIEZMIENNIE</a:t>
            </a:r>
            <a:endParaRPr lang="pl-PL" sz="6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187022" y="2108965"/>
            <a:ext cx="3495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0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OD </a:t>
            </a:r>
            <a:r>
              <a:rPr lang="pl-PL" sz="9000" baseline="30000" dirty="0">
                <a:solidFill>
                  <a:srgbClr val="EB8015"/>
                </a:solidFill>
                <a:latin typeface="Bahnschrift SemiBold" panose="020B0502040204020203" pitchFamily="34" charset="0"/>
              </a:rPr>
              <a:t>5 LAT 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32"/>
          <a:stretch/>
        </p:blipFill>
        <p:spPr>
          <a:xfrm>
            <a:off x="0" y="-18880"/>
            <a:ext cx="12192000" cy="6413330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193372" y="3029165"/>
            <a:ext cx="6252128" cy="2336800"/>
            <a:chOff x="1837772" y="3111500"/>
            <a:chExt cx="6252128" cy="233680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854550" y="3111500"/>
              <a:ext cx="0" cy="233680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1837772" y="5420603"/>
              <a:ext cx="6252128" cy="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a 25"/>
          <p:cNvGrpSpPr/>
          <p:nvPr/>
        </p:nvGrpSpPr>
        <p:grpSpPr>
          <a:xfrm rot="10800000">
            <a:off x="3705780" y="1107136"/>
            <a:ext cx="6252128" cy="2336800"/>
            <a:chOff x="1837772" y="3111500"/>
            <a:chExt cx="6252128" cy="2336800"/>
          </a:xfrm>
        </p:grpSpPr>
        <p:cxnSp>
          <p:nvCxnSpPr>
            <p:cNvPr id="27" name="Łącznik prosty 26"/>
            <p:cNvCxnSpPr/>
            <p:nvPr/>
          </p:nvCxnSpPr>
          <p:spPr>
            <a:xfrm>
              <a:off x="1854550" y="3111500"/>
              <a:ext cx="0" cy="233680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>
              <a:off x="1837772" y="5420603"/>
              <a:ext cx="6252128" cy="0"/>
            </a:xfrm>
            <a:prstGeom prst="line">
              <a:avLst/>
            </a:prstGeom>
            <a:ln w="57150">
              <a:solidFill>
                <a:srgbClr val="EB80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pole tekstowe 19"/>
          <p:cNvSpPr txBox="1"/>
          <p:nvPr/>
        </p:nvSpPr>
        <p:spPr>
          <a:xfrm>
            <a:off x="8829313" y="3712819"/>
            <a:ext cx="1676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endParaRPr lang="pl-PL" sz="13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9805806" y="3454444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+</a:t>
            </a:r>
            <a:endParaRPr lang="pl-PL" sz="15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595081" y="771026"/>
            <a:ext cx="1676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endParaRPr lang="pl-PL" sz="13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2607901" y="551951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+</a:t>
            </a:r>
            <a:endParaRPr lang="pl-PL" sz="15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37" name="pole tekstowe 36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grpSp>
        <p:nvGrpSpPr>
          <p:cNvPr id="41" name="Grupa 40"/>
          <p:cNvGrpSpPr/>
          <p:nvPr/>
        </p:nvGrpSpPr>
        <p:grpSpPr>
          <a:xfrm>
            <a:off x="4189487" y="2607849"/>
            <a:ext cx="4060675" cy="1257404"/>
            <a:chOff x="4403598" y="2618957"/>
            <a:chExt cx="4060675" cy="1257404"/>
          </a:xfrm>
        </p:grpSpPr>
        <p:pic>
          <p:nvPicPr>
            <p:cNvPr id="38" name="Obraz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598" y="2618957"/>
              <a:ext cx="1255775" cy="1235187"/>
            </a:xfrm>
            <a:prstGeom prst="rect">
              <a:avLst/>
            </a:prstGeom>
          </p:spPr>
        </p:pic>
        <p:sp>
          <p:nvSpPr>
            <p:cNvPr id="40" name="pole tekstowe 39"/>
            <p:cNvSpPr txBox="1"/>
            <p:nvPr/>
          </p:nvSpPr>
          <p:spPr>
            <a:xfrm>
              <a:off x="5850525" y="2879165"/>
              <a:ext cx="2613748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pl-PL" sz="28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NAUKI </a:t>
              </a:r>
            </a:p>
            <a:p>
              <a:pPr>
                <a:lnSpc>
                  <a:spcPct val="70000"/>
                </a:lnSpc>
              </a:pPr>
              <a:r>
                <a:rPr lang="pl-PL" sz="28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O KULTURZE FIZYCZNEJ</a:t>
              </a:r>
              <a:endParaRPr lang="pl-PL" sz="28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WF Katowice - Szkoła Mistrzó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r="18118"/>
          <a:stretch/>
        </p:blipFill>
        <p:spPr>
          <a:xfrm>
            <a:off x="4010171" y="-25400"/>
            <a:ext cx="8194529" cy="651152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87" y="2620104"/>
            <a:ext cx="2269052" cy="35144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4" y="1134962"/>
            <a:ext cx="7594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Kim może zostać </a:t>
            </a: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Absolwent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AWF Katowice?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00150" y="3161852"/>
            <a:ext cx="3284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NAUCZYCIELEM WF</a:t>
            </a:r>
          </a:p>
          <a:p>
            <a:endParaRPr lang="pl-PL" sz="36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4" y="2982175"/>
            <a:ext cx="546032" cy="44444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43" y="-267266"/>
            <a:ext cx="2269052" cy="351447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493241" y="859980"/>
            <a:ext cx="759419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Ale także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11826" y="1517983"/>
            <a:ext cx="48501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FIZJOTERAPEUTĄ SPORTOWYM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NAUCZYCIELEM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PRZYSPOSOBIENIA OBRONNEGO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pl-PL" sz="24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MENAGEREM SPORTU			</a:t>
            </a:r>
            <a:endParaRPr lang="pl-PL" sz="24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5" y="1367801"/>
            <a:ext cx="452008" cy="3679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71" y="3310443"/>
            <a:ext cx="3123729" cy="20844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2" y="3310810"/>
            <a:ext cx="3123179" cy="20840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13" y="3313480"/>
            <a:ext cx="3123179" cy="208407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471" y="-11139"/>
            <a:ext cx="3123179" cy="208407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59" y="-11139"/>
            <a:ext cx="3123179" cy="208407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194442" y="2186178"/>
            <a:ext cx="338727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FIZJOTERAPEUTĄ OSÓB CHORYCH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NIEPEŁNOSPRAWNYCH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12056" y="2198216"/>
            <a:ext cx="360056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MENAGEREM OBIEKTÓW 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SPORTOWYCH I TURYSTYCZNYCH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368611" y="5548709"/>
            <a:ext cx="311608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SPECJALISTĄ ODNOWY </a:t>
            </a:r>
          </a:p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BIOLOGICZNEJ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6194442" y="5504619"/>
            <a:ext cx="244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TRENEREM PERSONALNYM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078353" y="5550786"/>
            <a:ext cx="311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INSTRUKTOREM REKREACJI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RUCHOWEJ Z WYBRANYCH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FORM AKTYWNOŚCI FIZYCZNEJ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5" y="1850693"/>
            <a:ext cx="452008" cy="367913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1" y="2677111"/>
            <a:ext cx="452008" cy="367913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92" y="2034649"/>
            <a:ext cx="452008" cy="36791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33" y="2042136"/>
            <a:ext cx="452008" cy="367913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395654"/>
            <a:ext cx="452008" cy="367913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1" y="5409475"/>
            <a:ext cx="452008" cy="36791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38" y="5394886"/>
            <a:ext cx="452008" cy="367913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2" y="2991296"/>
            <a:ext cx="3123179" cy="20801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13" y="2991585"/>
            <a:ext cx="3123179" cy="208016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08" y="-9184"/>
            <a:ext cx="3123179" cy="208016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" y="-9184"/>
            <a:ext cx="3123179" cy="208016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466859" y="2186178"/>
            <a:ext cx="253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PILOTEM WYCIECZEK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401593" y="2198216"/>
            <a:ext cx="360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DORADCĄ ŻYWIENIOWYM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368611" y="5224859"/>
            <a:ext cx="3116089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PRACOWNIKIEM SŁUŻB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PAŃSTWOWYCH </a:t>
            </a:r>
          </a:p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ODPOWIEDZIALNYCH ZA BEZPIECZEŃSTWO PAŃSTWA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6194442" y="5209344"/>
            <a:ext cx="244239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TRENEREM WYBRANEJ DYSCYPLINY SPORTU NA RÓŻNYCH POZIOMACH WSPÓŁZAWODNICTWA SPORTOWEGO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078353" y="5226936"/>
            <a:ext cx="311608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PRZEDSIĘBIORCĄ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9" y="2034649"/>
            <a:ext cx="452008" cy="36791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70" y="2042136"/>
            <a:ext cx="452008" cy="367913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071804"/>
            <a:ext cx="452008" cy="367913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1" y="5085625"/>
            <a:ext cx="452008" cy="36791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38" y="5071036"/>
            <a:ext cx="452008" cy="367913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87" y="-9184"/>
            <a:ext cx="3123179" cy="2080166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6524772" y="2198216"/>
            <a:ext cx="360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 ORGANIZATOREM WYPOCZYNKU	</a:t>
            </a: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49" y="2042136"/>
            <a:ext cx="452008" cy="367913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71" y="2990362"/>
            <a:ext cx="3123730" cy="20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10" y="903087"/>
            <a:ext cx="1571008" cy="154525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509485" y="2823557"/>
            <a:ext cx="910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DZIĘKUJEMY </a:t>
            </a:r>
            <a:endParaRPr lang="pl-PL" sz="48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740295" y="889259"/>
            <a:ext cx="1025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www.awf.katowice.pl 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|  E-MAIL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  <a:hlinkClick r:id="rId3"/>
              </a:rPr>
              <a:t>rektorat@awf.katowice.pl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|  TELEFON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+48 32 207 51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00  |  ADRES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ul. Mikołowska 72 a, Katowice, Poland </a:t>
            </a:r>
          </a:p>
          <a:p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13308063" y="4286781"/>
            <a:ext cx="144463" cy="258763"/>
          </a:xfrm>
          <a:custGeom>
            <a:avLst/>
            <a:gdLst>
              <a:gd name="T0" fmla="*/ 53 w 53"/>
              <a:gd name="T1" fmla="*/ 0 h 95"/>
              <a:gd name="T2" fmla="*/ 38 w 53"/>
              <a:gd name="T3" fmla="*/ 0 h 95"/>
              <a:gd name="T4" fmla="*/ 15 w 53"/>
              <a:gd name="T5" fmla="*/ 25 h 95"/>
              <a:gd name="T6" fmla="*/ 15 w 53"/>
              <a:gd name="T7" fmla="*/ 21 h 95"/>
              <a:gd name="T8" fmla="*/ 15 w 53"/>
              <a:gd name="T9" fmla="*/ 21 h 95"/>
              <a:gd name="T10" fmla="*/ 15 w 53"/>
              <a:gd name="T11" fmla="*/ 30 h 95"/>
              <a:gd name="T12" fmla="*/ 15 w 53"/>
              <a:gd name="T13" fmla="*/ 34 h 95"/>
              <a:gd name="T14" fmla="*/ 0 w 53"/>
              <a:gd name="T15" fmla="*/ 34 h 95"/>
              <a:gd name="T16" fmla="*/ 0 w 53"/>
              <a:gd name="T17" fmla="*/ 49 h 95"/>
              <a:gd name="T18" fmla="*/ 15 w 53"/>
              <a:gd name="T19" fmla="*/ 49 h 95"/>
              <a:gd name="T20" fmla="*/ 15 w 53"/>
              <a:gd name="T21" fmla="*/ 95 h 95"/>
              <a:gd name="T22" fmla="*/ 34 w 53"/>
              <a:gd name="T23" fmla="*/ 95 h 95"/>
              <a:gd name="T24" fmla="*/ 34 w 53"/>
              <a:gd name="T25" fmla="*/ 49 h 95"/>
              <a:gd name="T26" fmla="*/ 53 w 53"/>
              <a:gd name="T27" fmla="*/ 49 h 95"/>
              <a:gd name="T28" fmla="*/ 53 w 53"/>
              <a:gd name="T29" fmla="*/ 34 h 95"/>
              <a:gd name="T30" fmla="*/ 34 w 53"/>
              <a:gd name="T31" fmla="*/ 34 h 95"/>
              <a:gd name="T32" fmla="*/ 34 w 53"/>
              <a:gd name="T33" fmla="*/ 30 h 95"/>
              <a:gd name="T34" fmla="*/ 34 w 53"/>
              <a:gd name="T35" fmla="*/ 21 h 95"/>
              <a:gd name="T36" fmla="*/ 38 w 53"/>
              <a:gd name="T37" fmla="*/ 15 h 95"/>
              <a:gd name="T38" fmla="*/ 53 w 53"/>
              <a:gd name="T39" fmla="*/ 15 h 95"/>
              <a:gd name="T40" fmla="*/ 53 w 53"/>
              <a:gd name="T4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" h="95">
                <a:moveTo>
                  <a:pt x="53" y="0"/>
                </a:moveTo>
                <a:cubicBezTo>
                  <a:pt x="38" y="0"/>
                  <a:pt x="38" y="0"/>
                  <a:pt x="38" y="0"/>
                </a:cubicBezTo>
                <a:cubicBezTo>
                  <a:pt x="25" y="0"/>
                  <a:pt x="15" y="11"/>
                  <a:pt x="15" y="25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4"/>
                  <a:pt x="15" y="34"/>
                  <a:pt x="15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49"/>
                  <a:pt x="0" y="49"/>
                  <a:pt x="0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95"/>
                  <a:pt x="15" y="95"/>
                  <a:pt x="15" y="95"/>
                </a:cubicBezTo>
                <a:cubicBezTo>
                  <a:pt x="34" y="95"/>
                  <a:pt x="34" y="95"/>
                  <a:pt x="34" y="95"/>
                </a:cubicBezTo>
                <a:cubicBezTo>
                  <a:pt x="34" y="49"/>
                  <a:pt x="34" y="49"/>
                  <a:pt x="34" y="49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34"/>
                  <a:pt x="53" y="34"/>
                  <a:pt x="53" y="34"/>
                </a:cubicBezTo>
                <a:cubicBezTo>
                  <a:pt x="34" y="34"/>
                  <a:pt x="34" y="34"/>
                  <a:pt x="34" y="34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6" y="15"/>
                  <a:pt x="38" y="15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0"/>
                  <a:pt x="53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upa 12"/>
          <p:cNvGrpSpPr/>
          <p:nvPr/>
        </p:nvGrpSpPr>
        <p:grpSpPr>
          <a:xfrm>
            <a:off x="13708456" y="3675733"/>
            <a:ext cx="260350" cy="260350"/>
            <a:chOff x="3733800" y="4394826"/>
            <a:chExt cx="260350" cy="260350"/>
          </a:xfrm>
        </p:grpSpPr>
        <p:grpSp>
          <p:nvGrpSpPr>
            <p:cNvPr id="11" name="Grupa 10"/>
            <p:cNvGrpSpPr/>
            <p:nvPr/>
          </p:nvGrpSpPr>
          <p:grpSpPr>
            <a:xfrm>
              <a:off x="3733800" y="4394826"/>
              <a:ext cx="260350" cy="260350"/>
              <a:chOff x="3733800" y="4394826"/>
              <a:chExt cx="260350" cy="260350"/>
            </a:xfrm>
          </p:grpSpPr>
          <p:sp>
            <p:nvSpPr>
              <p:cNvPr id="9" name="Prostokąt zaokrąglony 8"/>
              <p:cNvSpPr/>
              <p:nvPr/>
            </p:nvSpPr>
            <p:spPr>
              <a:xfrm>
                <a:off x="3733800" y="4394826"/>
                <a:ext cx="260350" cy="260350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Owal 9"/>
              <p:cNvSpPr/>
              <p:nvPr/>
            </p:nvSpPr>
            <p:spPr>
              <a:xfrm>
                <a:off x="3814010" y="4475036"/>
                <a:ext cx="103314" cy="10331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Owal 11"/>
            <p:cNvSpPr/>
            <p:nvPr/>
          </p:nvSpPr>
          <p:spPr>
            <a:xfrm>
              <a:off x="3916280" y="442521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" name="Freeform 27"/>
          <p:cNvSpPr>
            <a:spLocks/>
          </p:cNvSpPr>
          <p:nvPr/>
        </p:nvSpPr>
        <p:spPr bwMode="auto">
          <a:xfrm>
            <a:off x="13793579" y="4394975"/>
            <a:ext cx="288925" cy="239713"/>
          </a:xfrm>
          <a:custGeom>
            <a:avLst/>
            <a:gdLst>
              <a:gd name="T0" fmla="*/ 0 w 106"/>
              <a:gd name="T1" fmla="*/ 34 h 88"/>
              <a:gd name="T2" fmla="*/ 12 w 106"/>
              <a:gd name="T3" fmla="*/ 32 h 88"/>
              <a:gd name="T4" fmla="*/ 1 w 106"/>
              <a:gd name="T5" fmla="*/ 25 h 88"/>
              <a:gd name="T6" fmla="*/ 13 w 106"/>
              <a:gd name="T7" fmla="*/ 27 h 88"/>
              <a:gd name="T8" fmla="*/ 14 w 106"/>
              <a:gd name="T9" fmla="*/ 24 h 88"/>
              <a:gd name="T10" fmla="*/ 36 w 106"/>
              <a:gd name="T11" fmla="*/ 7 h 88"/>
              <a:gd name="T12" fmla="*/ 34 w 106"/>
              <a:gd name="T13" fmla="*/ 6 h 88"/>
              <a:gd name="T14" fmla="*/ 27 w 106"/>
              <a:gd name="T15" fmla="*/ 2 h 88"/>
              <a:gd name="T16" fmla="*/ 38 w 106"/>
              <a:gd name="T17" fmla="*/ 4 h 88"/>
              <a:gd name="T18" fmla="*/ 32 w 106"/>
              <a:gd name="T19" fmla="*/ 0 h 88"/>
              <a:gd name="T20" fmla="*/ 40 w 106"/>
              <a:gd name="T21" fmla="*/ 4 h 88"/>
              <a:gd name="T22" fmla="*/ 39 w 106"/>
              <a:gd name="T23" fmla="*/ 1 h 88"/>
              <a:gd name="T24" fmla="*/ 55 w 106"/>
              <a:gd name="T25" fmla="*/ 26 h 88"/>
              <a:gd name="T26" fmla="*/ 63 w 106"/>
              <a:gd name="T27" fmla="*/ 20 h 88"/>
              <a:gd name="T28" fmla="*/ 91 w 106"/>
              <a:gd name="T29" fmla="*/ 8 h 88"/>
              <a:gd name="T30" fmla="*/ 82 w 106"/>
              <a:gd name="T31" fmla="*/ 21 h 88"/>
              <a:gd name="T32" fmla="*/ 88 w 106"/>
              <a:gd name="T33" fmla="*/ 22 h 88"/>
              <a:gd name="T34" fmla="*/ 76 w 106"/>
              <a:gd name="T35" fmla="*/ 33 h 88"/>
              <a:gd name="T36" fmla="*/ 83 w 106"/>
              <a:gd name="T37" fmla="*/ 35 h 88"/>
              <a:gd name="T38" fmla="*/ 70 w 106"/>
              <a:gd name="T39" fmla="*/ 42 h 88"/>
              <a:gd name="T40" fmla="*/ 67 w 106"/>
              <a:gd name="T41" fmla="*/ 51 h 88"/>
              <a:gd name="T42" fmla="*/ 106 w 106"/>
              <a:gd name="T43" fmla="*/ 52 h 88"/>
              <a:gd name="T44" fmla="*/ 13 w 106"/>
              <a:gd name="T45" fmla="*/ 38 h 88"/>
              <a:gd name="T46" fmla="*/ 0 w 106"/>
              <a:gd name="T47" fmla="*/ 3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6" h="88">
                <a:moveTo>
                  <a:pt x="0" y="34"/>
                </a:moveTo>
                <a:cubicBezTo>
                  <a:pt x="4" y="34"/>
                  <a:pt x="9" y="34"/>
                  <a:pt x="12" y="32"/>
                </a:cubicBezTo>
                <a:cubicBezTo>
                  <a:pt x="6" y="32"/>
                  <a:pt x="2" y="29"/>
                  <a:pt x="1" y="25"/>
                </a:cubicBezTo>
                <a:cubicBezTo>
                  <a:pt x="3" y="27"/>
                  <a:pt x="10" y="28"/>
                  <a:pt x="13" y="27"/>
                </a:cubicBezTo>
                <a:cubicBezTo>
                  <a:pt x="13" y="26"/>
                  <a:pt x="14" y="25"/>
                  <a:pt x="14" y="24"/>
                </a:cubicBezTo>
                <a:cubicBezTo>
                  <a:pt x="17" y="14"/>
                  <a:pt x="26" y="6"/>
                  <a:pt x="36" y="7"/>
                </a:cubicBezTo>
                <a:cubicBezTo>
                  <a:pt x="35" y="6"/>
                  <a:pt x="35" y="6"/>
                  <a:pt x="34" y="6"/>
                </a:cubicBezTo>
                <a:cubicBezTo>
                  <a:pt x="33" y="5"/>
                  <a:pt x="26" y="4"/>
                  <a:pt x="27" y="2"/>
                </a:cubicBezTo>
                <a:cubicBezTo>
                  <a:pt x="28" y="0"/>
                  <a:pt x="36" y="4"/>
                  <a:pt x="38" y="4"/>
                </a:cubicBezTo>
                <a:cubicBezTo>
                  <a:pt x="36" y="3"/>
                  <a:pt x="32" y="2"/>
                  <a:pt x="32" y="0"/>
                </a:cubicBezTo>
                <a:cubicBezTo>
                  <a:pt x="35" y="0"/>
                  <a:pt x="38" y="2"/>
                  <a:pt x="40" y="4"/>
                </a:cubicBezTo>
                <a:cubicBezTo>
                  <a:pt x="39" y="3"/>
                  <a:pt x="39" y="2"/>
                  <a:pt x="39" y="1"/>
                </a:cubicBezTo>
                <a:cubicBezTo>
                  <a:pt x="47" y="6"/>
                  <a:pt x="51" y="16"/>
                  <a:pt x="55" y="26"/>
                </a:cubicBezTo>
                <a:cubicBezTo>
                  <a:pt x="58" y="23"/>
                  <a:pt x="61" y="21"/>
                  <a:pt x="63" y="20"/>
                </a:cubicBezTo>
                <a:cubicBezTo>
                  <a:pt x="70" y="16"/>
                  <a:pt x="78" y="12"/>
                  <a:pt x="91" y="8"/>
                </a:cubicBezTo>
                <a:cubicBezTo>
                  <a:pt x="91" y="12"/>
                  <a:pt x="89" y="17"/>
                  <a:pt x="82" y="21"/>
                </a:cubicBezTo>
                <a:cubicBezTo>
                  <a:pt x="83" y="21"/>
                  <a:pt x="86" y="21"/>
                  <a:pt x="88" y="22"/>
                </a:cubicBezTo>
                <a:cubicBezTo>
                  <a:pt x="87" y="27"/>
                  <a:pt x="84" y="31"/>
                  <a:pt x="76" y="33"/>
                </a:cubicBezTo>
                <a:cubicBezTo>
                  <a:pt x="80" y="33"/>
                  <a:pt x="82" y="34"/>
                  <a:pt x="83" y="35"/>
                </a:cubicBezTo>
                <a:cubicBezTo>
                  <a:pt x="82" y="39"/>
                  <a:pt x="78" y="43"/>
                  <a:pt x="70" y="42"/>
                </a:cubicBezTo>
                <a:cubicBezTo>
                  <a:pt x="79" y="45"/>
                  <a:pt x="74" y="52"/>
                  <a:pt x="67" y="51"/>
                </a:cubicBezTo>
                <a:cubicBezTo>
                  <a:pt x="78" y="63"/>
                  <a:pt x="96" y="62"/>
                  <a:pt x="106" y="52"/>
                </a:cubicBezTo>
                <a:cubicBezTo>
                  <a:pt x="80" y="88"/>
                  <a:pt x="22" y="74"/>
                  <a:pt x="13" y="38"/>
                </a:cubicBezTo>
                <a:cubicBezTo>
                  <a:pt x="6" y="38"/>
                  <a:pt x="3" y="36"/>
                  <a:pt x="0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13018570" y="5609736"/>
            <a:ext cx="16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</a:t>
            </a:r>
            <a:endParaRPr lang="pl-PL" sz="12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fontAlgn="base"/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www.awf.katowice.pl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 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3331667" y="5330200"/>
            <a:ext cx="660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www.awf.katowice.pl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2609714" y="6241124"/>
            <a:ext cx="197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4504520" y="3751838"/>
            <a:ext cx="5857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FACEBOOK: </a:t>
            </a: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www.facebook.com/AWFKATOWICE1970 </a:t>
            </a:r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INSTAGRAM: www.instagram.com/awf_katowice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TWITTER: www.twitter.com/AWFKatowice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WWW: www.awf.katowice.pl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fontAlgn="base"/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</a:p>
          <a:p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27" name="Łącznik prosty 26"/>
          <p:cNvCxnSpPr/>
          <p:nvPr/>
        </p:nvCxnSpPr>
        <p:spPr>
          <a:xfrm>
            <a:off x="9024938" y="-935885"/>
            <a:ext cx="66389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099795" y="4387031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AWFKATOWICE1970</a:t>
            </a:r>
            <a:endParaRPr lang="pl-PL" sz="1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099795" y="4924885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awf_katowice</a:t>
            </a:r>
            <a:endParaRPr lang="pl-PL" sz="14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099795" y="5455848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AWFKatowice</a:t>
            </a:r>
            <a:endParaRPr lang="pl-PL" sz="140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239803" y="4286781"/>
            <a:ext cx="3401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pl-PL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WWW</a:t>
            </a: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: www.awf.katowice.pl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E-MAIL: rektorat@awf.katowice.pl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TELEFON: +48 32 207 51 00 </a:t>
            </a:r>
          </a:p>
          <a:p>
            <a:pPr fontAlgn="base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ADRES: ul. Mikołowska 72 a, Katowice, Poland </a:t>
            </a:r>
          </a:p>
          <a:p>
            <a:pPr>
              <a:lnSpc>
                <a:spcPct val="200000"/>
              </a:lnSpc>
            </a:pPr>
            <a:endParaRPr lang="pl-PL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076" y="4845139"/>
            <a:ext cx="467269" cy="467269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76" y="5358402"/>
            <a:ext cx="502668" cy="502668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806" y="4310729"/>
            <a:ext cx="457809" cy="4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03" y="163616"/>
            <a:ext cx="4192385" cy="314155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789" y="2944763"/>
            <a:ext cx="5669386" cy="5227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AWF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KATOWICE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IDEALNE</a:t>
            </a:r>
          </a:p>
          <a:p>
            <a:pPr>
              <a:lnSpc>
                <a:spcPct val="70000"/>
              </a:lnSpc>
            </a:pPr>
            <a:r>
              <a:rPr lang="pl-PL" sz="13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MIEJSCE</a:t>
            </a:r>
          </a:p>
          <a:p>
            <a:pPr>
              <a:lnSpc>
                <a:spcPct val="70000"/>
              </a:lnSpc>
            </a:pPr>
            <a:endParaRPr lang="pl-PL" sz="13000" dirty="0"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28" y="2355925"/>
            <a:ext cx="930061" cy="892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3" y="1107304"/>
            <a:ext cx="1157878" cy="11247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41" y="762000"/>
            <a:ext cx="1884467" cy="529590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7381852" y="783701"/>
            <a:ext cx="2164820" cy="1098481"/>
            <a:chOff x="7381852" y="783701"/>
            <a:chExt cx="2164820" cy="1098481"/>
          </a:xfrm>
        </p:grpSpPr>
        <p:cxnSp>
          <p:nvCxnSpPr>
            <p:cNvPr id="8" name="Łącznik prosty ze strzałką 7"/>
            <p:cNvCxnSpPr/>
            <p:nvPr/>
          </p:nvCxnSpPr>
          <p:spPr>
            <a:xfrm>
              <a:off x="7466202" y="1451295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783701"/>
              <a:ext cx="209574" cy="314361"/>
            </a:xfrm>
            <a:prstGeom prst="rect">
              <a:avLst/>
            </a:prstGeom>
          </p:spPr>
        </p:pic>
        <p:sp>
          <p:nvSpPr>
            <p:cNvPr id="10" name="pole tekstowe 9"/>
            <p:cNvSpPr txBox="1"/>
            <p:nvPr/>
          </p:nvSpPr>
          <p:spPr>
            <a:xfrm>
              <a:off x="7562291" y="866147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1,5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8054138" y="968739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7591425" y="1081963"/>
              <a:ext cx="1737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DWORZEC PKP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7381852" y="1482072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6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21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7381852" y="2136013"/>
            <a:ext cx="2164820" cy="1376013"/>
            <a:chOff x="7381852" y="1831213"/>
            <a:chExt cx="2164820" cy="1376013"/>
          </a:xfrm>
        </p:grpSpPr>
        <p:cxnSp>
          <p:nvCxnSpPr>
            <p:cNvPr id="15" name="Łącznik prosty ze strzałką 14"/>
            <p:cNvCxnSpPr/>
            <p:nvPr/>
          </p:nvCxnSpPr>
          <p:spPr>
            <a:xfrm>
              <a:off x="7466202" y="2776339"/>
              <a:ext cx="2080470" cy="0"/>
            </a:xfrm>
            <a:prstGeom prst="straightConnector1">
              <a:avLst/>
            </a:prstGeom>
            <a:ln w="19050">
              <a:solidFill>
                <a:srgbClr val="17386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52" y="1831213"/>
              <a:ext cx="209574" cy="314361"/>
            </a:xfrm>
            <a:prstGeom prst="rect">
              <a:avLst/>
            </a:prstGeom>
          </p:spPr>
        </p:pic>
        <p:sp>
          <p:nvSpPr>
            <p:cNvPr id="17" name="pole tekstowe 16"/>
            <p:cNvSpPr txBox="1"/>
            <p:nvPr/>
          </p:nvSpPr>
          <p:spPr>
            <a:xfrm>
              <a:off x="7562291" y="1913659"/>
              <a:ext cx="721453" cy="5027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4000" b="1" baseline="30000" dirty="0" smtClean="0">
                  <a:solidFill>
                    <a:srgbClr val="EB8015"/>
                  </a:solidFill>
                  <a:latin typeface="Bahnschrift SemiBold" panose="020B0502040204020203" pitchFamily="34" charset="0"/>
                </a:rPr>
                <a:t>1,8</a:t>
              </a:r>
              <a:endParaRPr lang="pl-PL" baseline="30000" dirty="0">
                <a:solidFill>
                  <a:srgbClr val="EB8015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8054138" y="2016251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591426" y="2129475"/>
              <a:ext cx="1870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DWORZEC</a:t>
              </a:r>
            </a:p>
            <a:p>
              <a:r>
                <a:rPr lang="pl-PL" dirty="0" smtClean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AUTOBUSOWY</a:t>
              </a:r>
              <a:endParaRPr lang="pl-PL" dirty="0">
                <a:solidFill>
                  <a:srgbClr val="1738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7381852" y="2807116"/>
              <a:ext cx="2080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12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samochodem, </a:t>
              </a:r>
              <a:r>
                <a:rPr lang="pl-PL" sz="1200" b="1" baseline="30000" dirty="0" smtClean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37 </a:t>
              </a:r>
              <a:r>
                <a:rPr lang="pl-PL" sz="1200" b="1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min</a:t>
              </a:r>
              <a:r>
                <a:rPr lang="pl-PL" sz="1200" baseline="30000" dirty="0">
                  <a:solidFill>
                    <a:srgbClr val="EB8015"/>
                  </a:solidFill>
                  <a:latin typeface="Bahnschrift Light" panose="020B0502040204020203" pitchFamily="34" charset="0"/>
                </a:rPr>
                <a:t> </a:t>
              </a:r>
              <a:r>
                <a:rPr lang="pl-PL" sz="1200" baseline="30000" dirty="0">
                  <a:solidFill>
                    <a:srgbClr val="173862"/>
                  </a:solidFill>
                  <a:latin typeface="Bahnschrift Light" panose="020B0502040204020203" pitchFamily="34" charset="0"/>
                </a:rPr>
                <a:t>pieszo</a:t>
              </a:r>
            </a:p>
            <a:p>
              <a:endParaRPr lang="pl-PL" sz="1200" dirty="0">
                <a:latin typeface="Bahnschrift Light" panose="020B0502040204020203" pitchFamily="34" charset="0"/>
              </a:endParaRPr>
            </a:p>
          </p:txBody>
        </p:sp>
      </p:grpSp>
      <p:cxnSp>
        <p:nvCxnSpPr>
          <p:cNvPr id="22" name="Łącznik prosty ze strzałką 21"/>
          <p:cNvCxnSpPr/>
          <p:nvPr/>
        </p:nvCxnSpPr>
        <p:spPr>
          <a:xfrm>
            <a:off x="7466202" y="4227788"/>
            <a:ext cx="2080470" cy="0"/>
          </a:xfrm>
          <a:prstGeom prst="straightConnector1">
            <a:avLst/>
          </a:prstGeom>
          <a:ln w="19050">
            <a:solidFill>
              <a:srgbClr val="1738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az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52" y="3560194"/>
            <a:ext cx="209574" cy="314361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7562291" y="3642640"/>
            <a:ext cx="721453" cy="50270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l-PL" sz="4000" b="1" baseline="30000" dirty="0" smtClean="0">
                <a:solidFill>
                  <a:srgbClr val="EB8015"/>
                </a:solidFill>
                <a:latin typeface="Bahnschrift SemiBold" panose="020B0502040204020203" pitchFamily="34" charset="0"/>
              </a:rPr>
              <a:t>0,5</a:t>
            </a:r>
            <a:endParaRPr lang="pl-PL" baseline="30000" dirty="0">
              <a:solidFill>
                <a:srgbClr val="EB801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8054138" y="3745232"/>
            <a:ext cx="721453" cy="2975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l-PL" sz="2000" b="1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km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7591424" y="3858456"/>
            <a:ext cx="222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PARK KOŚCIUSZKI</a:t>
            </a:r>
            <a:endParaRPr lang="pl-PL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381852" y="4258565"/>
            <a:ext cx="208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12</a:t>
            </a:r>
            <a:r>
              <a:rPr lang="pl-PL" sz="1200" b="1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 </a:t>
            </a:r>
            <a:r>
              <a:rPr lang="pl-PL" sz="1200" b="1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min</a:t>
            </a:r>
            <a:r>
              <a:rPr lang="pl-PL" sz="12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pieszo</a:t>
            </a:r>
          </a:p>
          <a:p>
            <a:endParaRPr lang="pl-PL" sz="1200" dirty="0">
              <a:latin typeface="Bahnschrift Light" panose="020B0502040204020203" pitchFamily="34" charset="0"/>
            </a:endParaRPr>
          </a:p>
        </p:txBody>
      </p:sp>
      <p:grpSp>
        <p:nvGrpSpPr>
          <p:cNvPr id="36" name="Grupa 35"/>
          <p:cNvGrpSpPr/>
          <p:nvPr/>
        </p:nvGrpSpPr>
        <p:grpSpPr>
          <a:xfrm>
            <a:off x="7390241" y="4729377"/>
            <a:ext cx="2438600" cy="1354335"/>
            <a:chOff x="7390241" y="4405527"/>
            <a:chExt cx="2438600" cy="1354335"/>
          </a:xfrm>
        </p:grpSpPr>
        <p:grpSp>
          <p:nvGrpSpPr>
            <p:cNvPr id="35" name="Grupa 34"/>
            <p:cNvGrpSpPr/>
            <p:nvPr/>
          </p:nvGrpSpPr>
          <p:grpSpPr>
            <a:xfrm>
              <a:off x="7390241" y="4405527"/>
              <a:ext cx="2438600" cy="1354335"/>
              <a:chOff x="7390241" y="4405527"/>
              <a:chExt cx="2438600" cy="1354335"/>
            </a:xfrm>
          </p:grpSpPr>
          <p:cxnSp>
            <p:nvCxnSpPr>
              <p:cNvPr id="29" name="Łącznik prosty ze strzałką 28"/>
              <p:cNvCxnSpPr/>
              <p:nvPr/>
            </p:nvCxnSpPr>
            <p:spPr>
              <a:xfrm>
                <a:off x="7474591" y="5328975"/>
                <a:ext cx="2080470" cy="0"/>
              </a:xfrm>
              <a:prstGeom prst="straightConnector1">
                <a:avLst/>
              </a:prstGeom>
              <a:ln w="19050">
                <a:solidFill>
                  <a:srgbClr val="173862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Obraz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0241" y="4405527"/>
                <a:ext cx="209574" cy="314361"/>
              </a:xfrm>
              <a:prstGeom prst="rect">
                <a:avLst/>
              </a:prstGeom>
            </p:spPr>
          </p:pic>
          <p:sp>
            <p:nvSpPr>
              <p:cNvPr id="31" name="pole tekstowe 30"/>
              <p:cNvSpPr txBox="1"/>
              <p:nvPr/>
            </p:nvSpPr>
            <p:spPr>
              <a:xfrm>
                <a:off x="7570680" y="4487973"/>
                <a:ext cx="721453" cy="50270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pl-PL" sz="4000" b="1" baseline="30000" dirty="0" smtClean="0">
                    <a:solidFill>
                      <a:srgbClr val="EB8015"/>
                    </a:solidFill>
                    <a:latin typeface="Bahnschrift SemiBold" panose="020B0502040204020203" pitchFamily="34" charset="0"/>
                  </a:rPr>
                  <a:t>4,1</a:t>
                </a:r>
                <a:endParaRPr lang="pl-PL" baseline="30000" dirty="0">
                  <a:solidFill>
                    <a:srgbClr val="EB8015"/>
                  </a:solidFill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33" name="pole tekstowe 32"/>
              <p:cNvSpPr txBox="1"/>
              <p:nvPr/>
            </p:nvSpPr>
            <p:spPr>
              <a:xfrm>
                <a:off x="7599815" y="4703789"/>
                <a:ext cx="2229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 smtClean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DOLINA </a:t>
                </a:r>
              </a:p>
              <a:p>
                <a:r>
                  <a:rPr lang="pl-PL" dirty="0" smtClean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TRZECH STAWÓW</a:t>
                </a:r>
                <a:endParaRPr lang="pl-PL" dirty="0">
                  <a:solidFill>
                    <a:srgbClr val="1738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4" name="pole tekstowe 33"/>
              <p:cNvSpPr txBox="1"/>
              <p:nvPr/>
            </p:nvSpPr>
            <p:spPr>
              <a:xfrm>
                <a:off x="7390241" y="5359752"/>
                <a:ext cx="20804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10 </a:t>
                </a:r>
                <a:r>
                  <a:rPr lang="pl-PL" sz="1200" b="1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min</a:t>
                </a:r>
                <a:r>
                  <a:rPr lang="pl-PL" sz="1200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 </a:t>
                </a:r>
                <a:r>
                  <a:rPr lang="pl-PL" sz="1200" baseline="30000" dirty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samochodem, </a:t>
                </a:r>
                <a:r>
                  <a:rPr lang="pl-PL" sz="1200" b="1" baseline="30000" dirty="0" smtClean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32 </a:t>
                </a:r>
                <a:r>
                  <a:rPr lang="pl-PL" sz="1200" b="1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min</a:t>
                </a:r>
                <a:r>
                  <a:rPr lang="pl-PL" sz="1200" baseline="30000" dirty="0">
                    <a:solidFill>
                      <a:srgbClr val="EB8015"/>
                    </a:solidFill>
                    <a:latin typeface="Bahnschrift Light" panose="020B0502040204020203" pitchFamily="34" charset="0"/>
                  </a:rPr>
                  <a:t> </a:t>
                </a:r>
                <a:r>
                  <a:rPr lang="pl-PL" sz="1200" baseline="30000" dirty="0">
                    <a:solidFill>
                      <a:srgbClr val="173862"/>
                    </a:solidFill>
                    <a:latin typeface="Bahnschrift Light" panose="020B0502040204020203" pitchFamily="34" charset="0"/>
                  </a:rPr>
                  <a:t>pieszo</a:t>
                </a:r>
              </a:p>
              <a:p>
                <a:endParaRPr lang="pl-PL" sz="1200" dirty="0"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32" name="pole tekstowe 31"/>
            <p:cNvSpPr txBox="1"/>
            <p:nvPr/>
          </p:nvSpPr>
          <p:spPr>
            <a:xfrm>
              <a:off x="8062527" y="4590565"/>
              <a:ext cx="721453" cy="29751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l-PL" sz="2000" b="1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km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5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1" r="38713" b="7188"/>
          <a:stretch/>
        </p:blipFill>
        <p:spPr>
          <a:xfrm>
            <a:off x="3132501" y="-19050"/>
            <a:ext cx="9078550" cy="687705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2" name="Prostokąt 1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4" name="pole tekstowe 3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5" name="pole tekstowe 4"/>
          <p:cNvSpPr txBox="1"/>
          <p:nvPr/>
        </p:nvSpPr>
        <p:spPr>
          <a:xfrm>
            <a:off x="485775" y="542925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Katowice</a:t>
            </a:r>
            <a:endParaRPr lang="pl-PL" sz="6600" baseline="30000" dirty="0">
              <a:solidFill>
                <a:srgbClr val="173862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1676400" y="1085850"/>
            <a:ext cx="0" cy="781050"/>
          </a:xfrm>
          <a:prstGeom prst="straightConnector1">
            <a:avLst/>
          </a:prstGeom>
          <a:ln w="19050">
            <a:solidFill>
              <a:srgbClr val="1738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83" y="1988936"/>
            <a:ext cx="396808" cy="38335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968759"/>
            <a:ext cx="262297" cy="40353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520989" y="2553559"/>
            <a:ext cx="3660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KRAKÓW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70 km	ok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1h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WARSZAWA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260 km	ok. 3h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WROCŁAW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170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POZNAŃ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280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87664" y="3895725"/>
            <a:ext cx="3387402" cy="0"/>
          </a:xfrm>
          <a:prstGeom prst="line">
            <a:avLst/>
          </a:prstGeom>
          <a:ln>
            <a:solidFill>
              <a:srgbClr val="EB8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20988" y="4101975"/>
            <a:ext cx="3660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WIEDEŃ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298 km	ok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. 5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PRAGA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326 km	ok. 6h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BERLIN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464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6,5h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BUDAPESZT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304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8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h</a:t>
            </a:r>
          </a:p>
          <a:p>
            <a:pPr defTabSz="1440000"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" panose="020B0502040204020203" pitchFamily="34" charset="0"/>
              </a:rPr>
              <a:t>BRATYSŁAWA</a:t>
            </a:r>
            <a:r>
              <a:rPr lang="pl-PL" sz="2000" baseline="30000" dirty="0">
                <a:solidFill>
                  <a:srgbClr val="173862"/>
                </a:solidFill>
                <a:latin typeface="Bahnschrift" panose="020B0502040204020203" pitchFamily="34" charset="0"/>
              </a:rPr>
              <a:t>	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273 </a:t>
            </a:r>
            <a:r>
              <a: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rPr>
              <a:t>km	ok.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5h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  <a:p>
            <a:pPr defTabSz="1440000">
              <a:lnSpc>
                <a:spcPct val="150000"/>
              </a:lnSpc>
            </a:pP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4846101" y="1723708"/>
            <a:ext cx="1607127" cy="355980"/>
            <a:chOff x="5681736" y="1025525"/>
            <a:chExt cx="1607127" cy="355980"/>
          </a:xfrm>
        </p:grpSpPr>
        <p:sp>
          <p:nvSpPr>
            <p:cNvPr id="7" name="Prostokąt 6"/>
            <p:cNvSpPr/>
            <p:nvPr/>
          </p:nvSpPr>
          <p:spPr>
            <a:xfrm>
              <a:off x="5681736" y="1025525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5729288" y="1031932"/>
              <a:ext cx="1509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Londyn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Prostokąt 18"/>
          <p:cNvSpPr/>
          <p:nvPr/>
        </p:nvSpPr>
        <p:spPr>
          <a:xfrm>
            <a:off x="5722365" y="2201217"/>
            <a:ext cx="1607127" cy="355980"/>
          </a:xfrm>
          <a:prstGeom prst="rect">
            <a:avLst/>
          </a:prstGeom>
          <a:solidFill>
            <a:schemeClr val="bg1"/>
          </a:solidFill>
          <a:ln>
            <a:solidFill>
              <a:srgbClr val="325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5736869" y="2207624"/>
            <a:ext cx="161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284267"/>
                </a:solidFill>
                <a:latin typeface="Bahnschrift" panose="020B0502040204020203" pitchFamily="34" charset="0"/>
              </a:rPr>
              <a:t>Bruksela ok. 4h</a:t>
            </a:r>
            <a:endParaRPr lang="pl-PL" sz="1600" dirty="0">
              <a:solidFill>
                <a:srgbClr val="284267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5179094" y="2666430"/>
            <a:ext cx="1607127" cy="355980"/>
            <a:chOff x="5907416" y="3892170"/>
            <a:chExt cx="1607127" cy="355980"/>
          </a:xfrm>
        </p:grpSpPr>
        <p:sp>
          <p:nvSpPr>
            <p:cNvPr id="21" name="Prostokąt 20"/>
            <p:cNvSpPr/>
            <p:nvPr/>
          </p:nvSpPr>
          <p:spPr>
            <a:xfrm>
              <a:off x="5907416" y="3892170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5948362" y="3903340"/>
              <a:ext cx="1524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Paryż ok. 4h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7704884" y="3016154"/>
            <a:ext cx="1607127" cy="355980"/>
            <a:chOff x="7783841" y="2553559"/>
            <a:chExt cx="1607127" cy="355980"/>
          </a:xfrm>
        </p:grpSpPr>
        <p:sp>
          <p:nvSpPr>
            <p:cNvPr id="23" name="Prostokąt 22"/>
            <p:cNvSpPr/>
            <p:nvPr/>
          </p:nvSpPr>
          <p:spPr>
            <a:xfrm>
              <a:off x="7783841" y="2553559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7834313" y="2559966"/>
              <a:ext cx="152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Praga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8821202" y="3579623"/>
            <a:ext cx="1607127" cy="355980"/>
            <a:chOff x="8521164" y="4043888"/>
            <a:chExt cx="1607127" cy="355980"/>
          </a:xfrm>
        </p:grpSpPr>
        <p:sp>
          <p:nvSpPr>
            <p:cNvPr id="25" name="Prostokąt 24"/>
            <p:cNvSpPr/>
            <p:nvPr/>
          </p:nvSpPr>
          <p:spPr>
            <a:xfrm>
              <a:off x="8521164" y="4043888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8587404" y="4055058"/>
              <a:ext cx="1499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Wiedeń ok. 3h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8261176" y="1543412"/>
            <a:ext cx="1607127" cy="355980"/>
            <a:chOff x="8587404" y="1177243"/>
            <a:chExt cx="1607127" cy="355980"/>
          </a:xfrm>
        </p:grpSpPr>
        <p:sp>
          <p:nvSpPr>
            <p:cNvPr id="27" name="Prostokąt 26"/>
            <p:cNvSpPr/>
            <p:nvPr/>
          </p:nvSpPr>
          <p:spPr>
            <a:xfrm>
              <a:off x="8587404" y="1177243"/>
              <a:ext cx="1607127" cy="3559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8624888" y="1183650"/>
              <a:ext cx="1528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284267"/>
                  </a:solidFill>
                  <a:latin typeface="Bahnschrift" panose="020B0502040204020203" pitchFamily="34" charset="0"/>
                </a:rPr>
                <a:t>Berlin ok. 4h</a:t>
              </a:r>
              <a:endParaRPr lang="pl-PL" sz="1600" dirty="0">
                <a:solidFill>
                  <a:srgbClr val="284267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7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357187" y="729737"/>
            <a:ext cx="33528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Władze</a:t>
            </a:r>
          </a:p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uczelni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28" y="989481"/>
            <a:ext cx="1582993" cy="197874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576089" y="2711313"/>
            <a:ext cx="21434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prof. dr hab. Grzegorz Juras</a:t>
            </a:r>
          </a:p>
          <a:p>
            <a:pPr>
              <a:lnSpc>
                <a:spcPct val="70000"/>
              </a:lnSpc>
            </a:pPr>
            <a:r>
              <a:rPr lang="pl-PL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Rektor AWF Katowice</a:t>
            </a:r>
            <a:endParaRPr lang="pl-PL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3385465"/>
            <a:ext cx="1582992" cy="197874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5463412"/>
            <a:ext cx="309691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Rajmund Tomik, prof. AWF</a:t>
            </a:r>
          </a:p>
          <a:p>
            <a:pPr algn="ctr"/>
            <a:r>
              <a:rPr lang="pl-PL" sz="1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Prorektor do spraw dydaktyki i studentów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28" y="3385465"/>
            <a:ext cx="1582992" cy="197874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722708" y="5463413"/>
            <a:ext cx="214343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Bogdan Bacik, prof. AWF</a:t>
            </a:r>
          </a:p>
          <a:p>
            <a:pPr algn="ctr"/>
            <a:r>
              <a:rPr lang="pl-PL" sz="1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Prorektor do spraw nauki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41" y="3389524"/>
            <a:ext cx="1582992" cy="1978741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907327" y="5499320"/>
            <a:ext cx="2261819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14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Arkadiusz </a:t>
            </a:r>
            <a:r>
              <a:rPr lang="pl-PL" sz="1400" b="1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Stanula</a:t>
            </a:r>
            <a:r>
              <a:rPr lang="pl-PL" sz="14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, prof. AWF</a:t>
            </a:r>
          </a:p>
          <a:p>
            <a:pPr algn="ctr">
              <a:lnSpc>
                <a:spcPct val="70000"/>
              </a:lnSpc>
            </a:pPr>
            <a:r>
              <a:rPr lang="pl-PL" sz="1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Prorektor do spraw promocji i sportu</a:t>
            </a:r>
            <a:endParaRPr lang="pl-PL" sz="14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29000" y="353005"/>
            <a:ext cx="74152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Władze wydziałów</a:t>
            </a:r>
            <a:endParaRPr lang="pl-PL" sz="8000" baseline="30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0" y="6419850"/>
            <a:ext cx="12192000" cy="438150"/>
            <a:chOff x="0" y="6419850"/>
            <a:chExt cx="12192000" cy="438150"/>
          </a:xfrm>
        </p:grpSpPr>
        <p:sp>
          <p:nvSpPr>
            <p:cNvPr id="3" name="Prostokąt 2"/>
            <p:cNvSpPr/>
            <p:nvPr/>
          </p:nvSpPr>
          <p:spPr>
            <a:xfrm>
              <a:off x="0" y="6419850"/>
              <a:ext cx="12192000" cy="438150"/>
            </a:xfrm>
            <a:prstGeom prst="rect">
              <a:avLst/>
            </a:prstGeom>
            <a:gradFill flip="none" rotWithShape="1">
              <a:gsLst>
                <a:gs pos="0">
                  <a:srgbClr val="173862"/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" y="6451181"/>
              <a:ext cx="345785" cy="340116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200150" y="6552398"/>
              <a:ext cx="501967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aseline="300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AWF KATOWICE </a:t>
              </a:r>
              <a:r>
                <a:rPr lang="pl-PL" sz="2000" baseline="30000" dirty="0" smtClean="0">
                  <a:solidFill>
                    <a:srgbClr val="EB8015"/>
                  </a:solidFill>
                  <a:latin typeface="Bahnschrift" panose="020B0502040204020203" pitchFamily="34" charset="0"/>
                </a:rPr>
                <a:t>IDEALNE MIEJSCE</a:t>
              </a:r>
              <a:endParaRPr lang="pl-PL" sz="2000" baseline="30000" dirty="0">
                <a:solidFill>
                  <a:srgbClr val="EB8015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4" y="1490036"/>
            <a:ext cx="1214733" cy="137257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33674" y="1141513"/>
            <a:ext cx="3085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Fizjoterapii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84835" y="2939423"/>
            <a:ext cx="119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Anna Polak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prof. AWF Katowice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Dziekan Wydziału Fizjoterapii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96" y="1488910"/>
            <a:ext cx="1209925" cy="1367147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630339" y="2939423"/>
            <a:ext cx="168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Agnieszka Opala-Berdzik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studenckich Wydziału Fizjoterapii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2" y="1478165"/>
            <a:ext cx="1227253" cy="1378936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3004418" y="2933929"/>
            <a:ext cx="138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Piotr Król,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prof. AWF Katowice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dydaktyki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Wydziału Fizjoterapii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wychowanie fizyczne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81" y="1485561"/>
            <a:ext cx="1101643" cy="1377053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4698631" y="2939423"/>
            <a:ext cx="137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Grzegorz Mikrut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Dziekan Wydziału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Zarządzania Sportem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Turystyką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85" y="1485561"/>
            <a:ext cx="1101643" cy="1377053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6044135" y="2939423"/>
            <a:ext cx="134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Wojciech Chudy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Wydziału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Zarządzania Sportem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Turystyką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89" y="1480067"/>
            <a:ext cx="1101643" cy="1377053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7389639" y="2933929"/>
            <a:ext cx="161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Karina Nowak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kierunku bezpieczeństwo wewnętrzne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oraz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spraw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studenckich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4698631" y="1139610"/>
            <a:ext cx="3085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Zarządzania Sportem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5" y="3995137"/>
            <a:ext cx="1101643" cy="1377053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284835" y="5448999"/>
            <a:ext cx="134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Wiesław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Garbaciak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prof. AWF Katowice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Dziekan Wydziału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Wychowania Fizycznego</a:t>
            </a: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89" y="3995137"/>
            <a:ext cx="1101643" cy="1377053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1630339" y="5448999"/>
            <a:ext cx="144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Krzysztof Wilusz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stopnia kierunek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wychowanie fizyczne i IPPS</a:t>
            </a: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3" y="3989643"/>
            <a:ext cx="1101643" cy="1377053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2975843" y="5443505"/>
            <a:ext cx="125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Zbigniew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Pawelak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II stopnia kierunek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wychowanie fizyczne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13" y="3989643"/>
            <a:ext cx="1101643" cy="1377053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4264563" y="5443505"/>
            <a:ext cx="125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Aleksandra </a:t>
            </a:r>
            <a:r>
              <a:rPr lang="pl-PL" sz="12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Vierek</a:t>
            </a:r>
            <a:endParaRPr lang="pl-PL" sz="12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 err="1">
                <a:solidFill>
                  <a:srgbClr val="173862"/>
                </a:solidFill>
                <a:latin typeface="Bahnschrift Light" panose="020B0502040204020203" pitchFamily="34" charset="0"/>
              </a:rPr>
              <a:t>i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II stopnia kierunek 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turystyka i rekreacja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5553283" y="5443505"/>
            <a:ext cx="3034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dr hab. Agnieszka Nawrocka</a:t>
            </a:r>
          </a:p>
          <a:p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Prodziekan ds. studiów I stopnia kierunek aktywność fizyczna </a:t>
            </a:r>
            <a:endParaRPr lang="pl-PL" sz="12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i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żywienie w zdrowiu publicznym oraz studiów II stopnia kierunek trener osobisty </a:t>
            </a:r>
            <a:r>
              <a:rPr lang="pl-PL" sz="12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z </a:t>
            </a:r>
            <a:r>
              <a:rPr lang="pl-PL" sz="12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dietetyką sportową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308532" y="3647740"/>
            <a:ext cx="37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Wydział</a:t>
            </a:r>
            <a:r>
              <a:rPr lang="pl-PL" sz="2400" baseline="30000" dirty="0">
                <a:latin typeface="Bahnschrift Light" panose="020B0502040204020203" pitchFamily="34" charset="0"/>
              </a:rPr>
              <a:t> </a:t>
            </a:r>
            <a:r>
              <a:rPr lang="pl-PL" sz="24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Wychowania Fizycznego</a:t>
            </a:r>
            <a:endParaRPr lang="pl-PL" sz="24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649633" y="3986294"/>
            <a:ext cx="1101643" cy="1380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5" y="2138262"/>
            <a:ext cx="4212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Wychowania 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Fizycznego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51515" y="3954144"/>
            <a:ext cx="81860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Sport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, 3-letnie studia pierwszego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Aktywność fizyczna i żywienie w zdrowiu publicznym, 3 letnie studia pierwszego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Wychowanie fizyczne, 3-letnie studia pierwszego stopnia i 2-letnie studia drugiego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Turystyka i rekreacja, 3-letnie studia pierwszego stopnia i 2-letnie studia drugiego stopnia,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Trener osobisty z dietetyką sportową, 2-letnie studia drugiego stopnia,</a:t>
            </a:r>
          </a:p>
          <a:p>
            <a:pPr>
              <a:lnSpc>
                <a:spcPct val="150000"/>
              </a:lnSpc>
            </a:pPr>
            <a:r>
              <a:rPr lang="pl-PL" sz="2000" b="1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- </a:t>
            </a:r>
            <a:r>
              <a:rPr lang="pl-PL" sz="2000" b="1" baseline="30000" dirty="0" smtClean="0">
                <a:solidFill>
                  <a:srgbClr val="173862"/>
                </a:solidFill>
                <a:latin typeface="Bahnschrift SemiBold" panose="020B0502040204020203" pitchFamily="34" charset="0"/>
              </a:rPr>
              <a:t>Personal </a:t>
            </a:r>
            <a:r>
              <a:rPr lang="pl-PL" sz="2000" b="1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training</a:t>
            </a:r>
            <a:r>
              <a:rPr lang="pl-PL" sz="2000" b="1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, 3-letnie studia pierwszego stopnia w języku angielskim</a:t>
            </a: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endParaRPr lang="pl-PL" sz="2000" baseline="30000" dirty="0" smtClean="0">
              <a:solidFill>
                <a:srgbClr val="173862"/>
              </a:solidFill>
              <a:latin typeface="Bahnschrift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pl-PL" sz="2000" dirty="0">
              <a:solidFill>
                <a:srgbClr val="173862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6671663" y="5453831"/>
            <a:ext cx="1170039" cy="338554"/>
            <a:chOff x="5486399" y="1010594"/>
            <a:chExt cx="1170039" cy="338554"/>
          </a:xfrm>
        </p:grpSpPr>
        <p:sp>
          <p:nvSpPr>
            <p:cNvPr id="13" name="Prostokąt 12"/>
            <p:cNvSpPr/>
            <p:nvPr/>
          </p:nvSpPr>
          <p:spPr>
            <a:xfrm>
              <a:off x="5535561" y="1042219"/>
              <a:ext cx="1071716" cy="275304"/>
            </a:xfrm>
            <a:prstGeom prst="rect">
              <a:avLst/>
            </a:prstGeom>
            <a:solidFill>
              <a:srgbClr val="EB8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5486399" y="1010594"/>
              <a:ext cx="1170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NOWOŚĆ</a:t>
              </a:r>
              <a:endParaRPr lang="pl-PL" sz="1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1515" y="2138262"/>
            <a:ext cx="421237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EB8015"/>
                </a:solidFill>
                <a:latin typeface="Bahnschrift Light" panose="020B0502040204020203" pitchFamily="34" charset="0"/>
              </a:rPr>
              <a:t>Fizjoterapii</a:t>
            </a:r>
            <a:endParaRPr lang="pl-PL" sz="8000" baseline="30000" dirty="0">
              <a:solidFill>
                <a:srgbClr val="EB801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9115" y="3181787"/>
            <a:ext cx="818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Fizjoterapia, 5 letnie jednolite studia magisterskie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- Fizjoterapia, 5 letnie jednolite studia magisterskie w języku angielskim 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- Odnowa biologiczna, 3-letnie studia pierwszego stopnia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6406192" y="3423559"/>
            <a:ext cx="1170039" cy="338554"/>
            <a:chOff x="5486399" y="1010594"/>
            <a:chExt cx="1170039" cy="338554"/>
          </a:xfrm>
        </p:grpSpPr>
        <p:sp>
          <p:nvSpPr>
            <p:cNvPr id="6" name="Prostokąt 5"/>
            <p:cNvSpPr/>
            <p:nvPr/>
          </p:nvSpPr>
          <p:spPr>
            <a:xfrm>
              <a:off x="5535561" y="1042219"/>
              <a:ext cx="1071716" cy="275304"/>
            </a:xfrm>
            <a:prstGeom prst="rect">
              <a:avLst/>
            </a:prstGeom>
            <a:solidFill>
              <a:srgbClr val="EB8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5486399" y="1010594"/>
              <a:ext cx="1170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NOWOŚĆ</a:t>
              </a:r>
              <a:endParaRPr lang="pl-PL" sz="1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5234573" y="3756343"/>
            <a:ext cx="1170039" cy="338554"/>
            <a:chOff x="5486399" y="1010594"/>
            <a:chExt cx="1170039" cy="338554"/>
          </a:xfrm>
        </p:grpSpPr>
        <p:sp>
          <p:nvSpPr>
            <p:cNvPr id="13" name="Prostokąt 12"/>
            <p:cNvSpPr/>
            <p:nvPr/>
          </p:nvSpPr>
          <p:spPr>
            <a:xfrm>
              <a:off x="5535561" y="1042219"/>
              <a:ext cx="1071716" cy="275304"/>
            </a:xfrm>
            <a:prstGeom prst="rect">
              <a:avLst/>
            </a:prstGeom>
            <a:solidFill>
              <a:srgbClr val="EB8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5486399" y="1010594"/>
              <a:ext cx="1170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NOWOŚĆ</a:t>
              </a:r>
              <a:endParaRPr lang="pl-PL" sz="1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1514" y="2138262"/>
            <a:ext cx="7594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8000" baseline="30000" dirty="0" smtClean="0">
                <a:solidFill>
                  <a:srgbClr val="173862"/>
                </a:solidFill>
                <a:latin typeface="Bahnschrift Light" panose="020B0502040204020203" pitchFamily="34" charset="0"/>
              </a:rPr>
              <a:t>Wydział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Zarządzania </a:t>
            </a:r>
          </a:p>
          <a:p>
            <a:pPr>
              <a:lnSpc>
                <a:spcPct val="70000"/>
              </a:lnSpc>
            </a:pPr>
            <a:r>
              <a:rPr lang="pl-PL" sz="8000" baseline="30000" dirty="0">
                <a:solidFill>
                  <a:srgbClr val="EB8015"/>
                </a:solidFill>
                <a:latin typeface="Bahnschrift Light" panose="020B0502040204020203" pitchFamily="34" charset="0"/>
              </a:rPr>
              <a:t>Sportem i Turystyką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gradFill flip="none" rotWithShape="1">
            <a:gsLst>
              <a:gs pos="0">
                <a:srgbClr val="173862"/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>
          <a:xfrm rot="21442500">
            <a:off x="6550382" y="974276"/>
            <a:ext cx="5798267" cy="633257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59115" y="3735465"/>
            <a:ext cx="8186057" cy="220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Bezpieczeństwo wewnętrzne, 3-letnie studia pierwszego stopnia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- Zarządzanie, 3-letnie studia pierwszego stopnia i 2-letnie studia drugiego stopnia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- </a:t>
            </a:r>
            <a:r>
              <a:rPr lang="pl-PL" sz="2000" baseline="30000" dirty="0" err="1">
                <a:solidFill>
                  <a:srgbClr val="173862"/>
                </a:solidFill>
                <a:latin typeface="Bahnschrift SemiBold" panose="020B0502040204020203" pitchFamily="34" charset="0"/>
              </a:rPr>
              <a:t>Menedżment</a:t>
            </a: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sportu, 3-letnie studia pierwszego stopnia  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 (pod warunkiem zgody na uruchomienie)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- Sports management, 3-letnie studia pierwszego stopnia w języku angielskim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SemiBold" panose="020B0502040204020203" pitchFamily="34" charset="0"/>
              </a:rPr>
              <a:t>  (pod warunkiem zgody na uruchomienie)</a:t>
            </a:r>
          </a:p>
          <a:p>
            <a:pPr>
              <a:lnSpc>
                <a:spcPct val="150000"/>
              </a:lnSpc>
            </a:pPr>
            <a:r>
              <a:rPr lang="pl-PL" sz="2000" baseline="30000" dirty="0">
                <a:solidFill>
                  <a:srgbClr val="173862"/>
                </a:solidFill>
                <a:latin typeface="Bahnschrift Light" panose="020B0502040204020203" pitchFamily="34" charset="0"/>
              </a:rPr>
              <a:t> </a:t>
            </a:r>
            <a:endParaRPr lang="pl-PL" sz="2000" baseline="30000" dirty="0">
              <a:solidFill>
                <a:srgbClr val="17386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5" y="344257"/>
            <a:ext cx="1251456" cy="1215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5" y="6451181"/>
            <a:ext cx="345785" cy="3401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00150" y="6552398"/>
            <a:ext cx="501967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AWF KATOWICE </a:t>
            </a:r>
            <a:r>
              <a:rPr lang="pl-PL" sz="2000" baseline="30000" dirty="0" smtClean="0">
                <a:solidFill>
                  <a:srgbClr val="EB8015"/>
                </a:solidFill>
                <a:latin typeface="Bahnschrift" panose="020B0502040204020203" pitchFamily="34" charset="0"/>
              </a:rPr>
              <a:t>IDEALNE MIEJSCE</a:t>
            </a:r>
            <a:endParaRPr lang="pl-PL" sz="2000" baseline="30000" dirty="0">
              <a:solidFill>
                <a:srgbClr val="EB801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5238373" y="4321311"/>
            <a:ext cx="1170039" cy="338554"/>
            <a:chOff x="5486399" y="1010594"/>
            <a:chExt cx="1170039" cy="338554"/>
          </a:xfrm>
        </p:grpSpPr>
        <p:sp>
          <p:nvSpPr>
            <p:cNvPr id="13" name="Prostokąt 12"/>
            <p:cNvSpPr/>
            <p:nvPr/>
          </p:nvSpPr>
          <p:spPr>
            <a:xfrm>
              <a:off x="5535561" y="1042219"/>
              <a:ext cx="1071716" cy="275304"/>
            </a:xfrm>
            <a:prstGeom prst="rect">
              <a:avLst/>
            </a:prstGeom>
            <a:solidFill>
              <a:srgbClr val="EB8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5486399" y="1010594"/>
              <a:ext cx="1170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NOWOŚĆ</a:t>
              </a:r>
              <a:endParaRPr lang="pl-PL" sz="1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6834817" y="4926051"/>
            <a:ext cx="1170039" cy="338554"/>
            <a:chOff x="5486399" y="1010594"/>
            <a:chExt cx="1170039" cy="338554"/>
          </a:xfrm>
        </p:grpSpPr>
        <p:sp>
          <p:nvSpPr>
            <p:cNvPr id="16" name="Prostokąt 15"/>
            <p:cNvSpPr/>
            <p:nvPr/>
          </p:nvSpPr>
          <p:spPr>
            <a:xfrm>
              <a:off x="5535561" y="1042219"/>
              <a:ext cx="1071716" cy="275304"/>
            </a:xfrm>
            <a:prstGeom prst="rect">
              <a:avLst/>
            </a:prstGeom>
            <a:solidFill>
              <a:srgbClr val="EB8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5486399" y="1010594"/>
              <a:ext cx="1170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NOWOŚĆ</a:t>
              </a:r>
              <a:endParaRPr lang="pl-PL" sz="1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6494322"/>
            <a:ext cx="269920" cy="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08C80DE03CD04F92D716A84B23A6D5" ma:contentTypeVersion="9" ma:contentTypeDescription="Utwórz nowy dokument." ma:contentTypeScope="" ma:versionID="87a51f7c4cab59d008d799d048ed6553">
  <xsd:schema xmlns:xsd="http://www.w3.org/2001/XMLSchema" xmlns:xs="http://www.w3.org/2001/XMLSchema" xmlns:p="http://schemas.microsoft.com/office/2006/metadata/properties" xmlns:ns2="6c8a9f77-dea2-417f-b5a3-42332e63f9a5" xmlns:ns3="7d89f303-c418-4bb5-9d87-bd852d6eafea" targetNamespace="http://schemas.microsoft.com/office/2006/metadata/properties" ma:root="true" ma:fieldsID="5fd065576050f9f3ae87abbe22eb7d6c" ns2:_="" ns3:_="">
    <xsd:import namespace="6c8a9f77-dea2-417f-b5a3-42332e63f9a5"/>
    <xsd:import namespace="7d89f303-c418-4bb5-9d87-bd852d6eaf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a9f77-dea2-417f-b5a3-42332e63f9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c3ced21a-06aa-4155-b43e-bf083cafa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9f303-c418-4bb5-9d87-bd852d6eafe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a863504-4ad5-4e5e-b0f3-5f15b2d6ad79}" ma:internalName="TaxCatchAll" ma:showField="CatchAllData" ma:web="7d89f303-c418-4bb5-9d87-bd852d6eaf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EAFFDA-03C9-4AB6-B36E-32A8B16635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40889F-F146-4B53-A5B5-925327245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a9f77-dea2-417f-b5a3-42332e63f9a5"/>
    <ds:schemaRef ds:uri="7d89f303-c418-4bb5-9d87-bd852d6ea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1340</Words>
  <Application>Microsoft Office PowerPoint</Application>
  <PresentationFormat>Panoramiczny</PresentationFormat>
  <Paragraphs>412</Paragraphs>
  <Slides>29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Bahnschrift</vt:lpstr>
      <vt:lpstr>Bahnschrift Light</vt:lpstr>
      <vt:lpstr>Bahnschrift SemiBold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E_Sowa</dc:creator>
  <cp:lastModifiedBy>E_Sowa</cp:lastModifiedBy>
  <cp:revision>164</cp:revision>
  <dcterms:created xsi:type="dcterms:W3CDTF">2022-12-06T10:46:07Z</dcterms:created>
  <dcterms:modified xsi:type="dcterms:W3CDTF">2023-02-01T12:38:13Z</dcterms:modified>
</cp:coreProperties>
</file>